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37"/>
  </p:notesMasterIdLst>
  <p:sldIdLst>
    <p:sldId id="289" r:id="rId3"/>
    <p:sldId id="257" r:id="rId4"/>
    <p:sldId id="290" r:id="rId5"/>
    <p:sldId id="291" r:id="rId6"/>
    <p:sldId id="259" r:id="rId7"/>
    <p:sldId id="292" r:id="rId8"/>
    <p:sldId id="261" r:id="rId9"/>
    <p:sldId id="262" r:id="rId10"/>
    <p:sldId id="293" r:id="rId11"/>
    <p:sldId id="264" r:id="rId12"/>
    <p:sldId id="265" r:id="rId13"/>
    <p:sldId id="294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Montserrat" pitchFamily="2" charset="77"/>
      <p:regular r:id="rId42"/>
      <p:bold r:id="rId43"/>
      <p:italic r:id="rId44"/>
      <p:boldItalic r:id="rId45"/>
    </p:embeddedFont>
    <p:embeddedFont>
      <p:font typeface="Noto Sans" panose="020B0502040504020204" pitchFamily="34" charset="0"/>
      <p:regular r:id="rId46"/>
      <p:bold r:id="rId47"/>
      <p:italic r:id="rId48"/>
      <p:boldItalic r:id="rId49"/>
    </p:embeddedFont>
    <p:embeddedFont>
      <p:font typeface="Roboto" panose="02000000000000000000" pitchFamily="2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5759"/>
    <a:srgbClr val="00D9CE"/>
    <a:srgbClr val="49D4CD"/>
    <a:srgbClr val="999999"/>
    <a:srgbClr val="B6C7CB"/>
    <a:srgbClr val="434343"/>
    <a:srgbClr val="F0F3F2"/>
    <a:srgbClr val="919E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14C451-83EB-4175-8AFE-F659EA7C1D14}">
  <a:tblStyle styleId="{9014C451-83EB-4175-8AFE-F659EA7C1D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60"/>
    <p:restoredTop sz="94694"/>
  </p:normalViewPr>
  <p:slideViewPr>
    <p:cSldViewPr snapToGrid="0">
      <p:cViewPr varScale="1">
        <p:scale>
          <a:sx n="142" d="100"/>
          <a:sy n="142" d="100"/>
        </p:scale>
        <p:origin x="168" y="4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2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1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8.xml"/><Relationship Id="rId41" Type="http://schemas.openxmlformats.org/officeDocument/2006/relationships/font" Target="fonts/font4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2.fntdata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7.fntdata"/><Relationship Id="rId52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32bac3585_2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232bac3585_2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8783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232bac3585_2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2232bac3585_2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232bac3585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2232bac3585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32bac3585_2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232bac3585_2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551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232bac3585_2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232bac3585_2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23400b656c_5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23400b656c_5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23400b656c_5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23400b656c_5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23400b656c_5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23400b656c_5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23400b656c_8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23400b656c_8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23400b656c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23400b656c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232bac3585_2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232bac3585_2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32bac3585_2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232bac3585_2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232bac358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232bac358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df960a482f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df960a482f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232bac3585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232bac3585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df960a482f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df960a482f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df8562aa05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g1df8562aa05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df8562aa05_2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g1df8562aa05_2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232bac358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g2232bac358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df8562aa05_2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g1df8562aa05_2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df8562aa05_2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g1df8562aa05_2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df8562aa05_2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g1df8562aa05_2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32bac3585_2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232bac3585_2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67658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232bac358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g2232bac358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df8562aa05_2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g1df8562aa05_2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1df8562aa05_2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g1df8562aa05_2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df8562aa05_2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g1df8562aa05_2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1df8562aa05_2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g1df8562aa05_2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32bac3585_2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232bac3585_2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8960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232bac3585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2232bac3585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23400b656c_3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223400b656c_3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4767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23400b656c_3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223400b656c_3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23400b656c_5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23400b656c_5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32bac3585_2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232bac3585_2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0382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statista.com/statistics/1117196/delivery-time-e-commerce-brazil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13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13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gif"/><Relationship Id="rId3" Type="http://schemas.openxmlformats.org/officeDocument/2006/relationships/image" Target="../media/image25.png"/><Relationship Id="rId7" Type="http://schemas.openxmlformats.org/officeDocument/2006/relationships/image" Target="../media/image38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gif"/><Relationship Id="rId5" Type="http://schemas.openxmlformats.org/officeDocument/2006/relationships/image" Target="../media/image36.gif"/><Relationship Id="rId4" Type="http://schemas.openxmlformats.org/officeDocument/2006/relationships/image" Target="../media/image34.png"/><Relationship Id="rId9" Type="http://schemas.openxmlformats.org/officeDocument/2006/relationships/image" Target="../media/image40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gif"/><Relationship Id="rId3" Type="http://schemas.openxmlformats.org/officeDocument/2006/relationships/image" Target="../media/image25.png"/><Relationship Id="rId7" Type="http://schemas.openxmlformats.org/officeDocument/2006/relationships/image" Target="../media/image38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gif"/><Relationship Id="rId5" Type="http://schemas.openxmlformats.org/officeDocument/2006/relationships/image" Target="../media/image36.gif"/><Relationship Id="rId4" Type="http://schemas.openxmlformats.org/officeDocument/2006/relationships/image" Target="../media/image34.png"/><Relationship Id="rId9" Type="http://schemas.openxmlformats.org/officeDocument/2006/relationships/image" Target="../media/image40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gif"/><Relationship Id="rId5" Type="http://schemas.openxmlformats.org/officeDocument/2006/relationships/image" Target="../media/image34.png"/><Relationship Id="rId4" Type="http://schemas.openxmlformats.org/officeDocument/2006/relationships/image" Target="../media/image41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34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/>
        </p:nvSpPr>
        <p:spPr>
          <a:xfrm>
            <a:off x="224425" y="1158250"/>
            <a:ext cx="4563900" cy="14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9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Strategic recommendation</a:t>
            </a:r>
            <a:endParaRPr sz="39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52" name="Google Shape;152;p26"/>
          <p:cNvPicPr preferRelativeResize="0"/>
          <p:nvPr/>
        </p:nvPicPr>
        <p:blipFill rotWithShape="1">
          <a:blip r:embed="rId3">
            <a:alphaModFix amt="34000"/>
          </a:blip>
          <a:srcRect l="1405" t="1528" r="2329" b="1712"/>
          <a:stretch/>
        </p:blipFill>
        <p:spPr>
          <a:xfrm>
            <a:off x="-992789" y="40000"/>
            <a:ext cx="613358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5;p25">
            <a:extLst>
              <a:ext uri="{FF2B5EF4-FFF2-40B4-BE49-F238E27FC236}">
                <a16:creationId xmlns:a16="http://schemas.microsoft.com/office/drawing/2014/main" id="{0FF4DDA4-5977-3184-FFA1-92B0CC04048C}"/>
              </a:ext>
            </a:extLst>
          </p:cNvPr>
          <p:cNvSpPr txBox="1"/>
          <p:nvPr/>
        </p:nvSpPr>
        <p:spPr>
          <a:xfrm>
            <a:off x="398202" y="1850017"/>
            <a:ext cx="3254132" cy="152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700" b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ENIAC</a:t>
            </a:r>
            <a:endParaRPr sz="8700" b="1" dirty="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24CCB4B-A962-A1CA-9760-8B03F9541890}"/>
              </a:ext>
            </a:extLst>
          </p:cNvPr>
          <p:cNvGrpSpPr/>
          <p:nvPr/>
        </p:nvGrpSpPr>
        <p:grpSpPr>
          <a:xfrm>
            <a:off x="678000" y="1231811"/>
            <a:ext cx="4561800" cy="858650"/>
            <a:chOff x="305726" y="187300"/>
            <a:chExt cx="4561800" cy="858650"/>
          </a:xfrm>
        </p:grpSpPr>
        <p:sp>
          <p:nvSpPr>
            <p:cNvPr id="2" name="Google Shape;143;p25">
              <a:extLst>
                <a:ext uri="{FF2B5EF4-FFF2-40B4-BE49-F238E27FC236}">
                  <a16:creationId xmlns:a16="http://schemas.microsoft.com/office/drawing/2014/main" id="{79C51327-342B-92FF-D5B6-E74E10DEA6C9}"/>
                </a:ext>
              </a:extLst>
            </p:cNvPr>
            <p:cNvSpPr txBox="1"/>
            <p:nvPr/>
          </p:nvSpPr>
          <p:spPr>
            <a:xfrm>
              <a:off x="305726" y="187300"/>
              <a:ext cx="4561800" cy="508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3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Montserrat"/>
                  <a:cs typeface="Calibri" panose="020F0502020204030204" pitchFamily="34" charset="0"/>
                  <a:sym typeface="Montserrat"/>
                </a:rPr>
                <a:t>Strategic</a:t>
              </a:r>
              <a:endParaRPr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Google Shape;143;p25">
              <a:extLst>
                <a:ext uri="{FF2B5EF4-FFF2-40B4-BE49-F238E27FC236}">
                  <a16:creationId xmlns:a16="http://schemas.microsoft.com/office/drawing/2014/main" id="{33545BA7-3551-E3B4-9801-4CF7B0DD118F}"/>
                </a:ext>
              </a:extLst>
            </p:cNvPr>
            <p:cNvSpPr txBox="1"/>
            <p:nvPr/>
          </p:nvSpPr>
          <p:spPr>
            <a:xfrm>
              <a:off x="305726" y="472142"/>
              <a:ext cx="4561800" cy="5738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3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Montserrat"/>
                  <a:cs typeface="Calibri" panose="020F0502020204030204" pitchFamily="34" charset="0"/>
                  <a:sym typeface="Montserrat"/>
                </a:rPr>
                <a:t>recommendation</a:t>
              </a:r>
              <a:r>
                <a:rPr lang="en-AU" sz="6300" b="1" i="0" u="none" strike="noStrike" cap="none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Montserrat"/>
                  <a:cs typeface="Calibri" panose="020F0502020204030204" pitchFamily="34" charset="0"/>
                  <a:sym typeface="Montserrat"/>
                </a:rPr>
                <a:t> </a:t>
              </a:r>
              <a:endParaRPr lang="en-AU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325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3"/>
          <p:cNvPicPr preferRelativeResize="0"/>
          <p:nvPr/>
        </p:nvPicPr>
        <p:blipFill rotWithShape="1">
          <a:blip r:embed="rId3">
            <a:alphaModFix/>
          </a:blip>
          <a:srcRect l="12553" r="4910"/>
          <a:stretch/>
        </p:blipFill>
        <p:spPr>
          <a:xfrm>
            <a:off x="2185000" y="1730100"/>
            <a:ext cx="4774001" cy="128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3"/>
          <p:cNvSpPr txBox="1"/>
          <p:nvPr/>
        </p:nvSpPr>
        <p:spPr>
          <a:xfrm>
            <a:off x="593475" y="443450"/>
            <a:ext cx="4315800" cy="672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AU" sz="2200" b="1" dirty="0">
                <a:solidFill>
                  <a:srgbClr val="333333"/>
                </a:solidFill>
              </a:rPr>
              <a:t>Are deliveries on time?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AU" sz="1600" dirty="0">
                <a:solidFill>
                  <a:srgbClr val="333333"/>
                </a:solidFill>
              </a:rPr>
              <a:t>Delivery timings in April 2017 - March 2018</a:t>
            </a:r>
          </a:p>
        </p:txBody>
      </p:sp>
      <p:sp>
        <p:nvSpPr>
          <p:cNvPr id="274" name="Google Shape;274;p33"/>
          <p:cNvSpPr txBox="1"/>
          <p:nvPr/>
        </p:nvSpPr>
        <p:spPr>
          <a:xfrm>
            <a:off x="1120975" y="1824400"/>
            <a:ext cx="939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on-time</a:t>
            </a:r>
            <a:endParaRPr sz="16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33"/>
          <p:cNvSpPr txBox="1"/>
          <p:nvPr/>
        </p:nvSpPr>
        <p:spPr>
          <a:xfrm>
            <a:off x="1299875" y="2503250"/>
            <a:ext cx="824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delayed</a:t>
            </a:r>
            <a:endParaRPr sz="15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33"/>
          <p:cNvSpPr txBox="1"/>
          <p:nvPr/>
        </p:nvSpPr>
        <p:spPr>
          <a:xfrm>
            <a:off x="5837538" y="1822825"/>
            <a:ext cx="767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90%</a:t>
            </a:r>
            <a:endParaRPr sz="19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33"/>
          <p:cNvSpPr txBox="1"/>
          <p:nvPr/>
        </p:nvSpPr>
        <p:spPr>
          <a:xfrm>
            <a:off x="2124575" y="2503425"/>
            <a:ext cx="621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10%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33"/>
          <p:cNvSpPr/>
          <p:nvPr/>
        </p:nvSpPr>
        <p:spPr>
          <a:xfrm>
            <a:off x="2706377" y="2555375"/>
            <a:ext cx="366000" cy="3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3"/>
          <p:cNvSpPr txBox="1"/>
          <p:nvPr/>
        </p:nvSpPr>
        <p:spPr>
          <a:xfrm>
            <a:off x="2124575" y="3487300"/>
            <a:ext cx="46713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666666"/>
                </a:solidFill>
              </a:rPr>
              <a:t>90% of Magist </a:t>
            </a:r>
            <a:r>
              <a:rPr lang="fr" sz="1600" b="1">
                <a:solidFill>
                  <a:srgbClr val="00C2CB"/>
                </a:solidFill>
              </a:rPr>
              <a:t>deliveries</a:t>
            </a:r>
            <a:r>
              <a:rPr lang="fr" sz="1600">
                <a:solidFill>
                  <a:srgbClr val="666666"/>
                </a:solidFill>
              </a:rPr>
              <a:t> are </a:t>
            </a:r>
            <a:r>
              <a:rPr lang="fr" sz="1600" b="1">
                <a:solidFill>
                  <a:srgbClr val="00C2CB"/>
                </a:solidFill>
              </a:rPr>
              <a:t>on-time</a:t>
            </a:r>
            <a:r>
              <a:rPr lang="fr" sz="1600">
                <a:solidFill>
                  <a:srgbClr val="666666"/>
                </a:solidFill>
              </a:rPr>
              <a:t> with an average </a:t>
            </a:r>
            <a:r>
              <a:rPr lang="fr" sz="1600" b="1">
                <a:solidFill>
                  <a:srgbClr val="00C2CB"/>
                </a:solidFill>
              </a:rPr>
              <a:t>delivery-time</a:t>
            </a:r>
            <a:r>
              <a:rPr lang="fr" sz="1600">
                <a:solidFill>
                  <a:srgbClr val="666666"/>
                </a:solidFill>
              </a:rPr>
              <a:t> of 12 days, way </a:t>
            </a:r>
            <a:r>
              <a:rPr lang="fr" sz="1600" b="1">
                <a:solidFill>
                  <a:srgbClr val="00C2CB"/>
                </a:solidFill>
              </a:rPr>
              <a:t>faster</a:t>
            </a:r>
            <a:r>
              <a:rPr lang="fr" sz="1600">
                <a:solidFill>
                  <a:srgbClr val="666666"/>
                </a:solidFill>
              </a:rPr>
              <a:t> </a:t>
            </a:r>
            <a:r>
              <a:rPr lang="fr" sz="1600" b="1">
                <a:solidFill>
                  <a:srgbClr val="00C2CB"/>
                </a:solidFill>
              </a:rPr>
              <a:t>than</a:t>
            </a:r>
            <a:r>
              <a:rPr lang="fr" sz="1600">
                <a:solidFill>
                  <a:srgbClr val="666666"/>
                </a:solidFill>
              </a:rPr>
              <a:t> the average </a:t>
            </a:r>
            <a:r>
              <a:rPr lang="fr" sz="1600" b="1">
                <a:solidFill>
                  <a:srgbClr val="00C2CB"/>
                </a:solidFill>
              </a:rPr>
              <a:t>Brazilian one</a:t>
            </a:r>
            <a:r>
              <a:rPr lang="fr" sz="1600">
                <a:solidFill>
                  <a:srgbClr val="666666"/>
                </a:solidFill>
              </a:rPr>
              <a:t> of 20 days*.</a:t>
            </a:r>
            <a:endParaRPr sz="1600">
              <a:solidFill>
                <a:srgbClr val="00C2CB"/>
              </a:solidFill>
            </a:endParaRPr>
          </a:p>
        </p:txBody>
      </p:sp>
      <p:sp>
        <p:nvSpPr>
          <p:cNvPr id="280" name="Google Shape;280;p33"/>
          <p:cNvSpPr txBox="1"/>
          <p:nvPr/>
        </p:nvSpPr>
        <p:spPr>
          <a:xfrm>
            <a:off x="593475" y="4758875"/>
            <a:ext cx="52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666666"/>
                </a:solidFill>
              </a:rPr>
              <a:t>*</a:t>
            </a:r>
            <a:r>
              <a:rPr lang="fr" sz="900" u="sng">
                <a:solidFill>
                  <a:srgbClr val="66666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https://www.statista.com/statistics/1117196/delivery-time-e-commerce-brazil/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/>
          <p:nvPr/>
        </p:nvSpPr>
        <p:spPr>
          <a:xfrm>
            <a:off x="749700" y="1340875"/>
            <a:ext cx="7644600" cy="20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200" b="1">
                <a:solidFill>
                  <a:srgbClr val="00C2CB"/>
                </a:solidFill>
              </a:rPr>
              <a:t>78%</a:t>
            </a:r>
            <a:r>
              <a:rPr lang="fr" sz="6200"/>
              <a:t> </a:t>
            </a:r>
            <a:r>
              <a:rPr lang="fr" sz="6200">
                <a:solidFill>
                  <a:srgbClr val="666666"/>
                </a:solidFill>
              </a:rPr>
              <a:t>of customers’</a:t>
            </a:r>
            <a:endParaRPr sz="62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200">
                <a:solidFill>
                  <a:srgbClr val="00C2CB"/>
                </a:solidFill>
              </a:rPr>
              <a:t>reviews</a:t>
            </a:r>
            <a:r>
              <a:rPr lang="fr" sz="6200"/>
              <a:t> </a:t>
            </a:r>
            <a:r>
              <a:rPr lang="fr" sz="6200">
                <a:solidFill>
                  <a:srgbClr val="666666"/>
                </a:solidFill>
              </a:rPr>
              <a:t>are</a:t>
            </a:r>
            <a:r>
              <a:rPr lang="fr" sz="6200"/>
              <a:t> </a:t>
            </a:r>
            <a:r>
              <a:rPr lang="fr" sz="6200">
                <a:solidFill>
                  <a:srgbClr val="00C2CB"/>
                </a:solidFill>
              </a:rPr>
              <a:t>positive</a:t>
            </a:r>
            <a:r>
              <a:rPr lang="fr" sz="6200"/>
              <a:t>  </a:t>
            </a:r>
            <a:endParaRPr sz="6200"/>
          </a:p>
        </p:txBody>
      </p:sp>
      <p:sp>
        <p:nvSpPr>
          <p:cNvPr id="286" name="Google Shape;286;p34"/>
          <p:cNvSpPr txBox="1"/>
          <p:nvPr/>
        </p:nvSpPr>
        <p:spPr>
          <a:xfrm>
            <a:off x="2331575" y="3592925"/>
            <a:ext cx="3942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3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⭑⭑⭑⭑(⭑)</a:t>
            </a:r>
            <a:endParaRPr sz="23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/>
        </p:nvSpPr>
        <p:spPr>
          <a:xfrm>
            <a:off x="224425" y="1158250"/>
            <a:ext cx="4563900" cy="14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9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Strategic recommendation</a:t>
            </a:r>
            <a:endParaRPr sz="39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52" name="Google Shape;152;p26"/>
          <p:cNvPicPr preferRelativeResize="0"/>
          <p:nvPr/>
        </p:nvPicPr>
        <p:blipFill rotWithShape="1">
          <a:blip r:embed="rId3">
            <a:alphaModFix amt="34000"/>
          </a:blip>
          <a:srcRect l="1405" t="1528" r="2329" b="1712"/>
          <a:stretch/>
        </p:blipFill>
        <p:spPr>
          <a:xfrm>
            <a:off x="-992789" y="40000"/>
            <a:ext cx="613358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9BE3A7A-946B-4DB0-9383-AA9EB3B8E88A}"/>
              </a:ext>
            </a:extLst>
          </p:cNvPr>
          <p:cNvSpPr/>
          <p:nvPr/>
        </p:nvSpPr>
        <p:spPr>
          <a:xfrm>
            <a:off x="993326" y="1465873"/>
            <a:ext cx="7157348" cy="2211753"/>
          </a:xfrm>
          <a:prstGeom prst="roundRect">
            <a:avLst/>
          </a:prstGeom>
          <a:solidFill>
            <a:schemeClr val="bg1">
              <a:alpha val="404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604955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6"/>
          <p:cNvPicPr preferRelativeResize="0"/>
          <p:nvPr/>
        </p:nvPicPr>
        <p:blipFill rotWithShape="1">
          <a:blip r:embed="rId3">
            <a:alphaModFix amt="14000"/>
          </a:blip>
          <a:srcRect l="1405" t="1528" r="2329" b="1712"/>
          <a:stretch/>
        </p:blipFill>
        <p:spPr>
          <a:xfrm>
            <a:off x="784811" y="0"/>
            <a:ext cx="613358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6"/>
          <p:cNvSpPr txBox="1"/>
          <p:nvPr/>
        </p:nvSpPr>
        <p:spPr>
          <a:xfrm>
            <a:off x="624075" y="1553350"/>
            <a:ext cx="4611900" cy="25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C2CB"/>
              </a:buClr>
              <a:buSzPts val="1700"/>
              <a:buFont typeface="Calibri"/>
              <a:buChar char="●"/>
            </a:pPr>
            <a:r>
              <a:rPr lang="fr" sz="1700" b="1">
                <a:solidFill>
                  <a:srgbClr val="00C2CB"/>
                </a:solidFill>
                <a:latin typeface="Calibri"/>
                <a:ea typeface="Calibri"/>
                <a:cs typeface="Calibri"/>
                <a:sym typeface="Calibri"/>
              </a:rPr>
              <a:t>Performs well in tech sales</a:t>
            </a:r>
            <a:br>
              <a:rPr lang="fr" sz="1700" b="1">
                <a:solidFill>
                  <a:srgbClr val="00C2CB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1700" b="1">
                <a:solidFill>
                  <a:srgbClr val="00C2CB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1700" b="1">
                <a:solidFill>
                  <a:srgbClr val="00C2CB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700" b="1">
              <a:solidFill>
                <a:srgbClr val="00C2C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C2CB"/>
              </a:buClr>
              <a:buSzPts val="1700"/>
              <a:buFont typeface="Calibri"/>
              <a:buChar char="●"/>
            </a:pPr>
            <a:r>
              <a:rPr lang="fr" sz="1700" b="1">
                <a:solidFill>
                  <a:srgbClr val="00C2CB"/>
                </a:solidFill>
                <a:latin typeface="Calibri"/>
                <a:ea typeface="Calibri"/>
                <a:cs typeface="Calibri"/>
                <a:sym typeface="Calibri"/>
              </a:rPr>
              <a:t>Delivers fast</a:t>
            </a:r>
            <a:br>
              <a:rPr lang="fr" sz="1700" b="1">
                <a:solidFill>
                  <a:srgbClr val="00C2CB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1700" b="1">
                <a:solidFill>
                  <a:srgbClr val="00C2CB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1700" b="1">
                <a:solidFill>
                  <a:srgbClr val="00C2CB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700" b="1">
              <a:solidFill>
                <a:srgbClr val="00C2C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C2CB"/>
              </a:buClr>
              <a:buSzPts val="1700"/>
              <a:buFont typeface="Calibri"/>
              <a:buChar char="●"/>
            </a:pPr>
            <a:r>
              <a:rPr lang="fr" sz="1700" b="1">
                <a:solidFill>
                  <a:srgbClr val="00C2CB"/>
                </a:solidFill>
                <a:latin typeface="Calibri"/>
                <a:ea typeface="Calibri"/>
                <a:cs typeface="Calibri"/>
                <a:sym typeface="Calibri"/>
              </a:rPr>
              <a:t>Satisfies its customers</a:t>
            </a:r>
            <a:endParaRPr sz="1700" b="1">
              <a:solidFill>
                <a:srgbClr val="00C2C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36"/>
          <p:cNvSpPr txBox="1"/>
          <p:nvPr/>
        </p:nvSpPr>
        <p:spPr>
          <a:xfrm>
            <a:off x="1090825" y="1880638"/>
            <a:ext cx="30840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Calibri"/>
                <a:ea typeface="Calibri"/>
                <a:cs typeface="Calibri"/>
                <a:sym typeface="Calibri"/>
              </a:rPr>
              <a:t>21% of the products are compatible-apple devices, with 29% contribution to the total revenue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36"/>
          <p:cNvSpPr txBox="1"/>
          <p:nvPr/>
        </p:nvSpPr>
        <p:spPr>
          <a:xfrm>
            <a:off x="1090825" y="2905200"/>
            <a:ext cx="30852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Calibri"/>
                <a:ea typeface="Calibri"/>
                <a:cs typeface="Calibri"/>
                <a:sym typeface="Calibri"/>
              </a:rPr>
              <a:t>90% of the deliveries arrived on time, 8 days faster than the average delivery time in Brazil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36"/>
          <p:cNvSpPr txBox="1"/>
          <p:nvPr/>
        </p:nvSpPr>
        <p:spPr>
          <a:xfrm>
            <a:off x="1090825" y="4025575"/>
            <a:ext cx="3085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Calibri"/>
                <a:ea typeface="Calibri"/>
                <a:cs typeface="Calibri"/>
                <a:sym typeface="Calibri"/>
              </a:rPr>
              <a:t>78% of customers reviews are positive (4- 5 stars)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36"/>
          <p:cNvSpPr txBox="1"/>
          <p:nvPr/>
        </p:nvSpPr>
        <p:spPr>
          <a:xfrm>
            <a:off x="2244925" y="694275"/>
            <a:ext cx="77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2200" b="1">
                <a:solidFill>
                  <a:srgbClr val="00C2CB"/>
                </a:solidFill>
              </a:rPr>
              <a:t>Pros</a:t>
            </a:r>
            <a:endParaRPr sz="1600">
              <a:solidFill>
                <a:srgbClr val="00C2CB"/>
              </a:solidFill>
            </a:endParaRPr>
          </a:p>
        </p:txBody>
      </p:sp>
      <p:sp>
        <p:nvSpPr>
          <p:cNvPr id="306" name="Google Shape;306;p36"/>
          <p:cNvSpPr txBox="1"/>
          <p:nvPr/>
        </p:nvSpPr>
        <p:spPr>
          <a:xfrm>
            <a:off x="6142600" y="694275"/>
            <a:ext cx="77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2200" b="1">
                <a:solidFill>
                  <a:srgbClr val="DC776B"/>
                </a:solidFill>
              </a:rPr>
              <a:t>Cons</a:t>
            </a:r>
            <a:endParaRPr sz="1600">
              <a:solidFill>
                <a:srgbClr val="DC776B"/>
              </a:solidFill>
            </a:endParaRPr>
          </a:p>
        </p:txBody>
      </p:sp>
      <p:sp>
        <p:nvSpPr>
          <p:cNvPr id="307" name="Google Shape;307;p36"/>
          <p:cNvSpPr txBox="1"/>
          <p:nvPr/>
        </p:nvSpPr>
        <p:spPr>
          <a:xfrm>
            <a:off x="784800" y="1152000"/>
            <a:ext cx="1015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2100" b="1">
                <a:solidFill>
                  <a:srgbClr val="00C2CB"/>
                </a:solidFill>
              </a:rPr>
              <a:t>Magist:</a:t>
            </a:r>
            <a:endParaRPr sz="1500">
              <a:solidFill>
                <a:srgbClr val="00C2CB"/>
              </a:solidFill>
            </a:endParaRPr>
          </a:p>
        </p:txBody>
      </p:sp>
      <p:sp>
        <p:nvSpPr>
          <p:cNvPr id="308" name="Google Shape;308;p36"/>
          <p:cNvSpPr/>
          <p:nvPr/>
        </p:nvSpPr>
        <p:spPr>
          <a:xfrm>
            <a:off x="4980350" y="2618300"/>
            <a:ext cx="936900" cy="871800"/>
          </a:xfrm>
          <a:prstGeom prst="ellipse">
            <a:avLst/>
          </a:prstGeom>
          <a:solidFill>
            <a:srgbClr val="FFFFFF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6"/>
          <p:cNvSpPr txBox="1"/>
          <p:nvPr/>
        </p:nvSpPr>
        <p:spPr>
          <a:xfrm>
            <a:off x="4956575" y="1553350"/>
            <a:ext cx="4128000" cy="20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DC776B"/>
              </a:buClr>
              <a:buSzPts val="1700"/>
              <a:buFont typeface="Calibri"/>
              <a:buChar char="●"/>
            </a:pPr>
            <a:r>
              <a:rPr lang="fr" sz="1700" b="1">
                <a:solidFill>
                  <a:srgbClr val="DC776B"/>
                </a:solidFill>
                <a:latin typeface="Calibri"/>
                <a:ea typeface="Calibri"/>
                <a:cs typeface="Calibri"/>
                <a:sym typeface="Calibri"/>
              </a:rPr>
              <a:t>Is not strong in high-tech</a:t>
            </a:r>
            <a:br>
              <a:rPr lang="fr" sz="1700" b="1">
                <a:solidFill>
                  <a:srgbClr val="DC776B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1700" b="1">
                <a:solidFill>
                  <a:srgbClr val="DC776B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1700" b="1">
                <a:solidFill>
                  <a:srgbClr val="DC776B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700" b="1">
              <a:solidFill>
                <a:srgbClr val="DC776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DC776B"/>
              </a:buClr>
              <a:buSzPts val="1700"/>
              <a:buFont typeface="Calibri"/>
              <a:buChar char="●"/>
            </a:pPr>
            <a:r>
              <a:rPr lang="fr" sz="1700" b="1">
                <a:solidFill>
                  <a:srgbClr val="DC776B"/>
                </a:solidFill>
                <a:latin typeface="Calibri"/>
                <a:ea typeface="Calibri"/>
                <a:cs typeface="Calibri"/>
                <a:sym typeface="Calibri"/>
              </a:rPr>
              <a:t>Is not profitable</a:t>
            </a:r>
            <a:br>
              <a:rPr lang="fr" sz="1700" b="1">
                <a:solidFill>
                  <a:srgbClr val="DC776B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700" b="1">
              <a:solidFill>
                <a:srgbClr val="DC776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DC776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36"/>
          <p:cNvSpPr txBox="1"/>
          <p:nvPr/>
        </p:nvSpPr>
        <p:spPr>
          <a:xfrm>
            <a:off x="5436000" y="2905200"/>
            <a:ext cx="3085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Calibri"/>
                <a:ea typeface="Calibri"/>
                <a:cs typeface="Calibri"/>
                <a:sym typeface="Calibri"/>
              </a:rPr>
              <a:t>Max revenue of top </a:t>
            </a:r>
            <a:r>
              <a:rPr lang="fr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Magist </a:t>
            </a:r>
            <a:r>
              <a:rPr lang="fr" sz="1300">
                <a:latin typeface="Calibri"/>
                <a:ea typeface="Calibri"/>
                <a:cs typeface="Calibri"/>
                <a:sym typeface="Calibri"/>
              </a:rPr>
              <a:t>tech-sellers is </a:t>
            </a:r>
            <a:r>
              <a:rPr lang="fr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€</a:t>
            </a:r>
            <a:r>
              <a:rPr lang="fr" sz="1300">
                <a:latin typeface="Calibri"/>
                <a:ea typeface="Calibri"/>
                <a:cs typeface="Calibri"/>
                <a:sym typeface="Calibri"/>
              </a:rPr>
              <a:t>178K. Our revenue is </a:t>
            </a:r>
            <a:r>
              <a:rPr lang="fr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€</a:t>
            </a:r>
            <a:r>
              <a:rPr lang="fr" sz="1300">
                <a:latin typeface="Calibri"/>
                <a:ea typeface="Calibri"/>
                <a:cs typeface="Calibri"/>
                <a:sym typeface="Calibri"/>
              </a:rPr>
              <a:t>14M 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36"/>
          <p:cNvSpPr txBox="1"/>
          <p:nvPr/>
        </p:nvSpPr>
        <p:spPr>
          <a:xfrm>
            <a:off x="5443200" y="1879200"/>
            <a:ext cx="30852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Calibri"/>
                <a:ea typeface="Calibri"/>
                <a:cs typeface="Calibri"/>
                <a:sym typeface="Calibri"/>
              </a:rPr>
              <a:t>Only 8.8% of the tech products are high-tech while 91.2% are medium to low tech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36"/>
          <p:cNvSpPr txBox="1"/>
          <p:nvPr/>
        </p:nvSpPr>
        <p:spPr>
          <a:xfrm>
            <a:off x="5127400" y="1152000"/>
            <a:ext cx="1015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2100" b="1">
                <a:solidFill>
                  <a:srgbClr val="DC776B"/>
                </a:solidFill>
              </a:rPr>
              <a:t>Magist:</a:t>
            </a:r>
            <a:endParaRPr sz="1500">
              <a:solidFill>
                <a:srgbClr val="DC776B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7"/>
          <p:cNvPicPr preferRelativeResize="0"/>
          <p:nvPr/>
        </p:nvPicPr>
        <p:blipFill rotWithShape="1">
          <a:blip r:embed="rId3">
            <a:alphaModFix amt="14000"/>
          </a:blip>
          <a:srcRect l="1405" t="1528" r="2329" b="1712"/>
          <a:stretch/>
        </p:blipFill>
        <p:spPr>
          <a:xfrm>
            <a:off x="784811" y="0"/>
            <a:ext cx="613358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7"/>
          <p:cNvSpPr txBox="1"/>
          <p:nvPr/>
        </p:nvSpPr>
        <p:spPr>
          <a:xfrm>
            <a:off x="624075" y="1553350"/>
            <a:ext cx="4611900" cy="25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C2CB"/>
              </a:buClr>
              <a:buSzPts val="1700"/>
              <a:buFont typeface="Calibri"/>
              <a:buChar char="●"/>
            </a:pPr>
            <a:r>
              <a:rPr lang="fr" sz="1700" b="1">
                <a:solidFill>
                  <a:srgbClr val="00C2CB"/>
                </a:solidFill>
                <a:latin typeface="Calibri"/>
                <a:ea typeface="Calibri"/>
                <a:cs typeface="Calibri"/>
                <a:sym typeface="Calibri"/>
              </a:rPr>
              <a:t>Performs well in tech sales</a:t>
            </a:r>
            <a:br>
              <a:rPr lang="fr" sz="1700" b="1">
                <a:solidFill>
                  <a:srgbClr val="00C2CB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1700" b="1">
                <a:solidFill>
                  <a:srgbClr val="00C2CB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1700" b="1">
                <a:solidFill>
                  <a:srgbClr val="00C2CB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700" b="1">
              <a:solidFill>
                <a:srgbClr val="00C2C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C2CB"/>
              </a:buClr>
              <a:buSzPts val="1700"/>
              <a:buFont typeface="Calibri"/>
              <a:buChar char="●"/>
            </a:pPr>
            <a:r>
              <a:rPr lang="fr" sz="1700" b="1">
                <a:solidFill>
                  <a:srgbClr val="00C2CB"/>
                </a:solidFill>
                <a:latin typeface="Calibri"/>
                <a:ea typeface="Calibri"/>
                <a:cs typeface="Calibri"/>
                <a:sym typeface="Calibri"/>
              </a:rPr>
              <a:t>Delivers fast</a:t>
            </a:r>
            <a:br>
              <a:rPr lang="fr" sz="1700" b="1">
                <a:solidFill>
                  <a:srgbClr val="00C2CB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1700" b="1">
                <a:solidFill>
                  <a:srgbClr val="00C2CB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1700" b="1">
                <a:solidFill>
                  <a:srgbClr val="00C2CB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700" b="1">
              <a:solidFill>
                <a:srgbClr val="00C2C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C2CB"/>
              </a:buClr>
              <a:buSzPts val="1700"/>
              <a:buFont typeface="Calibri"/>
              <a:buChar char="●"/>
            </a:pPr>
            <a:r>
              <a:rPr lang="fr" sz="1700" b="1">
                <a:solidFill>
                  <a:srgbClr val="00C2CB"/>
                </a:solidFill>
                <a:latin typeface="Calibri"/>
                <a:ea typeface="Calibri"/>
                <a:cs typeface="Calibri"/>
                <a:sym typeface="Calibri"/>
              </a:rPr>
              <a:t>Satisfies its customers</a:t>
            </a:r>
            <a:endParaRPr sz="1700" b="1">
              <a:solidFill>
                <a:srgbClr val="00C2C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37"/>
          <p:cNvSpPr txBox="1"/>
          <p:nvPr/>
        </p:nvSpPr>
        <p:spPr>
          <a:xfrm>
            <a:off x="1090825" y="1880638"/>
            <a:ext cx="30840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Calibri"/>
                <a:ea typeface="Calibri"/>
                <a:cs typeface="Calibri"/>
                <a:sym typeface="Calibri"/>
              </a:rPr>
              <a:t>21% of the products are compatible-apple devices, with 29% contribution to the total revenue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37"/>
          <p:cNvSpPr txBox="1"/>
          <p:nvPr/>
        </p:nvSpPr>
        <p:spPr>
          <a:xfrm>
            <a:off x="1090825" y="2905200"/>
            <a:ext cx="30852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Calibri"/>
                <a:ea typeface="Calibri"/>
                <a:cs typeface="Calibri"/>
                <a:sym typeface="Calibri"/>
              </a:rPr>
              <a:t>90% of the deliveries arrived on time, 8 days faster than the average delivery time in Brazil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37"/>
          <p:cNvSpPr txBox="1"/>
          <p:nvPr/>
        </p:nvSpPr>
        <p:spPr>
          <a:xfrm>
            <a:off x="1090825" y="4025575"/>
            <a:ext cx="3085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Calibri"/>
                <a:ea typeface="Calibri"/>
                <a:cs typeface="Calibri"/>
                <a:sym typeface="Calibri"/>
              </a:rPr>
              <a:t>78% of customers reviews are positive (4- 5 stars)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37"/>
          <p:cNvSpPr txBox="1"/>
          <p:nvPr/>
        </p:nvSpPr>
        <p:spPr>
          <a:xfrm>
            <a:off x="2244925" y="694275"/>
            <a:ext cx="77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2200" b="1">
                <a:solidFill>
                  <a:srgbClr val="00C2CB"/>
                </a:solidFill>
              </a:rPr>
              <a:t>Pros</a:t>
            </a:r>
            <a:endParaRPr sz="1600">
              <a:solidFill>
                <a:srgbClr val="00C2CB"/>
              </a:solidFill>
            </a:endParaRPr>
          </a:p>
        </p:txBody>
      </p:sp>
      <p:sp>
        <p:nvSpPr>
          <p:cNvPr id="323" name="Google Shape;323;p37"/>
          <p:cNvSpPr txBox="1"/>
          <p:nvPr/>
        </p:nvSpPr>
        <p:spPr>
          <a:xfrm>
            <a:off x="6142600" y="694275"/>
            <a:ext cx="77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2200" b="1">
                <a:solidFill>
                  <a:srgbClr val="DC776B"/>
                </a:solidFill>
              </a:rPr>
              <a:t>Cons</a:t>
            </a:r>
            <a:endParaRPr sz="1600">
              <a:solidFill>
                <a:srgbClr val="DC776B"/>
              </a:solidFill>
            </a:endParaRPr>
          </a:p>
        </p:txBody>
      </p:sp>
      <p:sp>
        <p:nvSpPr>
          <p:cNvPr id="324" name="Google Shape;324;p37"/>
          <p:cNvSpPr txBox="1"/>
          <p:nvPr/>
        </p:nvSpPr>
        <p:spPr>
          <a:xfrm>
            <a:off x="784800" y="1152000"/>
            <a:ext cx="1015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2100" b="1">
                <a:solidFill>
                  <a:srgbClr val="00C2CB"/>
                </a:solidFill>
              </a:rPr>
              <a:t>Magist:</a:t>
            </a:r>
            <a:endParaRPr sz="1500">
              <a:solidFill>
                <a:srgbClr val="00C2CB"/>
              </a:solidFill>
            </a:endParaRPr>
          </a:p>
        </p:txBody>
      </p:sp>
      <p:sp>
        <p:nvSpPr>
          <p:cNvPr id="325" name="Google Shape;325;p37"/>
          <p:cNvSpPr/>
          <p:nvPr/>
        </p:nvSpPr>
        <p:spPr>
          <a:xfrm>
            <a:off x="4980350" y="2618300"/>
            <a:ext cx="936900" cy="871800"/>
          </a:xfrm>
          <a:prstGeom prst="ellipse">
            <a:avLst/>
          </a:prstGeom>
          <a:solidFill>
            <a:srgbClr val="FFFFFF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7"/>
          <p:cNvSpPr txBox="1"/>
          <p:nvPr/>
        </p:nvSpPr>
        <p:spPr>
          <a:xfrm>
            <a:off x="4956575" y="1553350"/>
            <a:ext cx="4128000" cy="20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DC776B"/>
              </a:buClr>
              <a:buSzPts val="1700"/>
              <a:buFont typeface="Calibri"/>
              <a:buChar char="●"/>
            </a:pPr>
            <a:r>
              <a:rPr lang="fr" sz="1700" b="1">
                <a:solidFill>
                  <a:srgbClr val="DC776B"/>
                </a:solidFill>
                <a:latin typeface="Calibri"/>
                <a:ea typeface="Calibri"/>
                <a:cs typeface="Calibri"/>
                <a:sym typeface="Calibri"/>
              </a:rPr>
              <a:t>Is not strong in high-tech</a:t>
            </a:r>
            <a:br>
              <a:rPr lang="fr" sz="1700" b="1">
                <a:solidFill>
                  <a:srgbClr val="DC776B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1700" b="1">
                <a:solidFill>
                  <a:srgbClr val="DC776B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" sz="1700" b="1">
                <a:solidFill>
                  <a:srgbClr val="DC776B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700" b="1">
              <a:solidFill>
                <a:srgbClr val="DC776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DC776B"/>
              </a:buClr>
              <a:buSzPts val="1700"/>
              <a:buFont typeface="Calibri"/>
              <a:buChar char="●"/>
            </a:pPr>
            <a:r>
              <a:rPr lang="fr" sz="1700" b="1">
                <a:solidFill>
                  <a:srgbClr val="DC776B"/>
                </a:solidFill>
                <a:latin typeface="Calibri"/>
                <a:ea typeface="Calibri"/>
                <a:cs typeface="Calibri"/>
                <a:sym typeface="Calibri"/>
              </a:rPr>
              <a:t>Is not profitable</a:t>
            </a:r>
            <a:br>
              <a:rPr lang="fr" sz="1700" b="1">
                <a:solidFill>
                  <a:srgbClr val="DC776B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700" b="1">
              <a:solidFill>
                <a:srgbClr val="DC776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DC776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37"/>
          <p:cNvSpPr txBox="1"/>
          <p:nvPr/>
        </p:nvSpPr>
        <p:spPr>
          <a:xfrm>
            <a:off x="5436000" y="2905200"/>
            <a:ext cx="3085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Calibri"/>
                <a:ea typeface="Calibri"/>
                <a:cs typeface="Calibri"/>
                <a:sym typeface="Calibri"/>
              </a:rPr>
              <a:t>Max revenue of top </a:t>
            </a:r>
            <a:r>
              <a:rPr lang="fr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Magist </a:t>
            </a:r>
            <a:r>
              <a:rPr lang="fr" sz="1300">
                <a:latin typeface="Calibri"/>
                <a:ea typeface="Calibri"/>
                <a:cs typeface="Calibri"/>
                <a:sym typeface="Calibri"/>
              </a:rPr>
              <a:t>tech-sellers is </a:t>
            </a:r>
            <a:r>
              <a:rPr lang="fr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€</a:t>
            </a:r>
            <a:r>
              <a:rPr lang="fr" sz="1300">
                <a:latin typeface="Calibri"/>
                <a:ea typeface="Calibri"/>
                <a:cs typeface="Calibri"/>
                <a:sym typeface="Calibri"/>
              </a:rPr>
              <a:t>178K. Our revenue is </a:t>
            </a:r>
            <a:r>
              <a:rPr lang="fr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€</a:t>
            </a:r>
            <a:r>
              <a:rPr lang="fr" sz="1300">
                <a:latin typeface="Calibri"/>
                <a:ea typeface="Calibri"/>
                <a:cs typeface="Calibri"/>
                <a:sym typeface="Calibri"/>
              </a:rPr>
              <a:t>14M 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37"/>
          <p:cNvSpPr txBox="1"/>
          <p:nvPr/>
        </p:nvSpPr>
        <p:spPr>
          <a:xfrm>
            <a:off x="5443200" y="1879200"/>
            <a:ext cx="30852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Calibri"/>
                <a:ea typeface="Calibri"/>
                <a:cs typeface="Calibri"/>
                <a:sym typeface="Calibri"/>
              </a:rPr>
              <a:t>Only 8.8% of the tech products are high-tech while 91.2% are medium to low tech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37"/>
          <p:cNvSpPr txBox="1"/>
          <p:nvPr/>
        </p:nvSpPr>
        <p:spPr>
          <a:xfrm>
            <a:off x="5127400" y="1152000"/>
            <a:ext cx="1015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2100" b="1">
                <a:solidFill>
                  <a:srgbClr val="DC776B"/>
                </a:solidFill>
              </a:rPr>
              <a:t>Magist:</a:t>
            </a:r>
            <a:endParaRPr sz="1500">
              <a:solidFill>
                <a:srgbClr val="DC776B"/>
              </a:solidFill>
            </a:endParaRPr>
          </a:p>
        </p:txBody>
      </p:sp>
      <p:sp>
        <p:nvSpPr>
          <p:cNvPr id="330" name="Google Shape;330;p37"/>
          <p:cNvSpPr/>
          <p:nvPr/>
        </p:nvSpPr>
        <p:spPr>
          <a:xfrm>
            <a:off x="296250" y="288250"/>
            <a:ext cx="8295300" cy="463740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7"/>
          <p:cNvSpPr txBox="1"/>
          <p:nvPr/>
        </p:nvSpPr>
        <p:spPr>
          <a:xfrm>
            <a:off x="1885650" y="1853500"/>
            <a:ext cx="5116500" cy="193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latin typeface="Calibri"/>
                <a:ea typeface="Calibri"/>
                <a:cs typeface="Calibri"/>
                <a:sym typeface="Calibri"/>
              </a:rPr>
              <a:t>Data suggest </a:t>
            </a:r>
            <a:r>
              <a:rPr lang="fr" sz="1900" b="1">
                <a:solidFill>
                  <a:srgbClr val="DC776B"/>
                </a:solidFill>
                <a:latin typeface="Calibri"/>
                <a:ea typeface="Calibri"/>
                <a:cs typeface="Calibri"/>
                <a:sym typeface="Calibri"/>
              </a:rPr>
              <a:t>the profit would be minimal</a:t>
            </a:r>
            <a:r>
              <a:rPr lang="fr" sz="1900">
                <a:latin typeface="Calibri"/>
                <a:ea typeface="Calibri"/>
                <a:cs typeface="Calibri"/>
                <a:sym typeface="Calibri"/>
              </a:rPr>
              <a:t> compared to our current performance. 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latin typeface="Calibri"/>
                <a:ea typeface="Calibri"/>
                <a:cs typeface="Calibri"/>
                <a:sym typeface="Calibri"/>
              </a:rPr>
              <a:t>However, </a:t>
            </a:r>
            <a:r>
              <a:rPr lang="fr" sz="1900" b="1">
                <a:solidFill>
                  <a:srgbClr val="00C2CB"/>
                </a:solidFill>
                <a:latin typeface="Calibri"/>
                <a:ea typeface="Calibri"/>
                <a:cs typeface="Calibri"/>
                <a:sym typeface="Calibri"/>
              </a:rPr>
              <a:t>Magist</a:t>
            </a:r>
            <a:r>
              <a:rPr lang="fr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a </a:t>
            </a:r>
            <a:r>
              <a:rPr lang="fr" sz="1900" b="1">
                <a:solidFill>
                  <a:srgbClr val="00C2CB"/>
                </a:solidFill>
                <a:latin typeface="Calibri"/>
                <a:ea typeface="Calibri"/>
                <a:cs typeface="Calibri"/>
                <a:sym typeface="Calibri"/>
              </a:rPr>
              <a:t>valuable</a:t>
            </a:r>
            <a:r>
              <a:rPr lang="fr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delivery </a:t>
            </a:r>
            <a:r>
              <a:rPr lang="fr" sz="1900" b="1">
                <a:solidFill>
                  <a:srgbClr val="00C2CB"/>
                </a:solidFill>
                <a:latin typeface="Calibri"/>
                <a:ea typeface="Calibri"/>
                <a:cs typeface="Calibri"/>
                <a:sym typeface="Calibri"/>
              </a:rPr>
              <a:t>tool</a:t>
            </a:r>
            <a:r>
              <a:rPr lang="fr" sz="1900">
                <a:latin typeface="Calibri"/>
                <a:ea typeface="Calibri"/>
                <a:cs typeface="Calibri"/>
                <a:sym typeface="Calibri"/>
              </a:rPr>
              <a:t> and we suggest to repeat the same analysis in the future on new data and </a:t>
            </a:r>
            <a:r>
              <a:rPr lang="fr" sz="1900" b="1">
                <a:solidFill>
                  <a:srgbClr val="00C2CB"/>
                </a:solidFill>
                <a:latin typeface="Calibri"/>
                <a:ea typeface="Calibri"/>
                <a:cs typeface="Calibri"/>
                <a:sym typeface="Calibri"/>
              </a:rPr>
              <a:t>postpone</a:t>
            </a:r>
            <a:r>
              <a:rPr lang="fr" sz="1900">
                <a:latin typeface="Calibri"/>
                <a:ea typeface="Calibri"/>
                <a:cs typeface="Calibri"/>
                <a:sym typeface="Calibri"/>
              </a:rPr>
              <a:t> the </a:t>
            </a:r>
            <a:r>
              <a:rPr lang="fr" sz="1900" b="1">
                <a:solidFill>
                  <a:srgbClr val="00C2CB"/>
                </a:solidFill>
                <a:latin typeface="Calibri"/>
                <a:ea typeface="Calibri"/>
                <a:cs typeface="Calibri"/>
                <a:sym typeface="Calibri"/>
              </a:rPr>
              <a:t>decision</a:t>
            </a:r>
            <a:r>
              <a:rPr lang="fr" sz="19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8"/>
          <p:cNvSpPr txBox="1"/>
          <p:nvPr/>
        </p:nvSpPr>
        <p:spPr>
          <a:xfrm>
            <a:off x="749700" y="2002200"/>
            <a:ext cx="76446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200" b="1">
                <a:solidFill>
                  <a:srgbClr val="00C2CB"/>
                </a:solidFill>
              </a:rPr>
              <a:t>APPENDIX</a:t>
            </a:r>
            <a:endParaRPr sz="6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/>
          <p:nvPr/>
        </p:nvSpPr>
        <p:spPr>
          <a:xfrm rot="-3360776">
            <a:off x="3373661" y="2383357"/>
            <a:ext cx="529690" cy="240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9"/>
          <p:cNvSpPr txBox="1"/>
          <p:nvPr/>
        </p:nvSpPr>
        <p:spPr>
          <a:xfrm>
            <a:off x="593475" y="443450"/>
            <a:ext cx="4315800" cy="10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Top apple-compatible products sellers</a:t>
            </a:r>
            <a:endParaRPr sz="2200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600">
                <a:solidFill>
                  <a:srgbClr val="333333"/>
                </a:solidFill>
              </a:rPr>
              <a:t>April 2017 - March 2018</a:t>
            </a:r>
            <a:endParaRPr sz="2200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3" name="Google Shape;343;p39"/>
          <p:cNvPicPr preferRelativeResize="0"/>
          <p:nvPr/>
        </p:nvPicPr>
        <p:blipFill rotWithShape="1">
          <a:blip r:embed="rId3">
            <a:alphaModFix/>
          </a:blip>
          <a:srcRect b="18093"/>
          <a:stretch/>
        </p:blipFill>
        <p:spPr>
          <a:xfrm>
            <a:off x="992875" y="1730300"/>
            <a:ext cx="3258851" cy="1936901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9"/>
          <p:cNvSpPr txBox="1"/>
          <p:nvPr/>
        </p:nvSpPr>
        <p:spPr>
          <a:xfrm>
            <a:off x="450175" y="1764000"/>
            <a:ext cx="606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seller 1</a:t>
            </a:r>
            <a:endParaRPr sz="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39"/>
          <p:cNvSpPr txBox="1"/>
          <p:nvPr/>
        </p:nvSpPr>
        <p:spPr>
          <a:xfrm>
            <a:off x="450000" y="2142000"/>
            <a:ext cx="606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seller 2</a:t>
            </a:r>
            <a:endParaRPr sz="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39"/>
          <p:cNvSpPr txBox="1"/>
          <p:nvPr/>
        </p:nvSpPr>
        <p:spPr>
          <a:xfrm>
            <a:off x="450000" y="2545200"/>
            <a:ext cx="606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seller 3</a:t>
            </a:r>
            <a:endParaRPr sz="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39"/>
          <p:cNvSpPr txBox="1"/>
          <p:nvPr/>
        </p:nvSpPr>
        <p:spPr>
          <a:xfrm>
            <a:off x="450175" y="2970000"/>
            <a:ext cx="606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seller 4</a:t>
            </a:r>
            <a:endParaRPr sz="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39"/>
          <p:cNvSpPr txBox="1"/>
          <p:nvPr/>
        </p:nvSpPr>
        <p:spPr>
          <a:xfrm>
            <a:off x="450000" y="3362400"/>
            <a:ext cx="606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seller 5</a:t>
            </a:r>
            <a:endParaRPr sz="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39"/>
          <p:cNvSpPr txBox="1"/>
          <p:nvPr/>
        </p:nvSpPr>
        <p:spPr>
          <a:xfrm>
            <a:off x="1232775" y="3344100"/>
            <a:ext cx="606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€43k</a:t>
            </a:r>
            <a:endParaRPr sz="9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39"/>
          <p:cNvSpPr txBox="1"/>
          <p:nvPr/>
        </p:nvSpPr>
        <p:spPr>
          <a:xfrm>
            <a:off x="2411550" y="2940750"/>
            <a:ext cx="606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€114k</a:t>
            </a:r>
            <a:endParaRPr sz="9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39"/>
          <p:cNvSpPr txBox="1"/>
          <p:nvPr/>
        </p:nvSpPr>
        <p:spPr>
          <a:xfrm>
            <a:off x="2761000" y="2537550"/>
            <a:ext cx="606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€133k</a:t>
            </a:r>
            <a:endParaRPr sz="9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39"/>
          <p:cNvSpPr txBox="1"/>
          <p:nvPr/>
        </p:nvSpPr>
        <p:spPr>
          <a:xfrm>
            <a:off x="2761000" y="2149200"/>
            <a:ext cx="606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€134k</a:t>
            </a:r>
            <a:endParaRPr sz="9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39"/>
          <p:cNvSpPr txBox="1"/>
          <p:nvPr/>
        </p:nvSpPr>
        <p:spPr>
          <a:xfrm>
            <a:off x="3390850" y="1717800"/>
            <a:ext cx="76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DC776B"/>
                </a:solidFill>
                <a:latin typeface="Calibri"/>
                <a:ea typeface="Calibri"/>
                <a:cs typeface="Calibri"/>
                <a:sym typeface="Calibri"/>
              </a:rPr>
              <a:t>€178k</a:t>
            </a:r>
            <a:endParaRPr b="1">
              <a:solidFill>
                <a:srgbClr val="DC776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4" name="Google Shape;35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1876" y="1730300"/>
            <a:ext cx="4587474" cy="28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4275" y="2171675"/>
            <a:ext cx="4427325" cy="286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64275" y="2574000"/>
            <a:ext cx="4427325" cy="346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64275" y="2966400"/>
            <a:ext cx="4427325" cy="346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64275" y="3355200"/>
            <a:ext cx="4427325" cy="258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3" name="Google Shape;363;p40"/>
          <p:cNvGraphicFramePr/>
          <p:nvPr/>
        </p:nvGraphicFramePr>
        <p:xfrm>
          <a:off x="858925" y="180675"/>
          <a:ext cx="6100125" cy="4524949"/>
        </p:xfrm>
        <a:graphic>
          <a:graphicData uri="http://schemas.openxmlformats.org/drawingml/2006/table">
            <a:tbl>
              <a:tblPr>
                <a:noFill/>
                <a:tableStyleId>{9014C451-83EB-4175-8AFE-F659EA7C1D14}</a:tableStyleId>
              </a:tblPr>
              <a:tblGrid>
                <a:gridCol w="126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2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8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67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Key question</a:t>
                      </a:r>
                      <a:endParaRPr/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Explanation</a:t>
                      </a:r>
                      <a:endParaRPr/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Visualization</a:t>
                      </a:r>
                      <a:endParaRPr/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Title + Intro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Why do we need to hire an external company in Brazil?</a:t>
                      </a:r>
                      <a:endParaRPr sz="1000"/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Bigger picture. What’s our issue how do we solve it.</a:t>
                      </a:r>
                      <a:endParaRPr sz="1000"/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TEXT</a:t>
                      </a:r>
                      <a:endParaRPr sz="1000"/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8650">
                <a:tc row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Is this relevant for us?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What percentage of tech products does Magists have?</a:t>
                      </a:r>
                      <a:endParaRPr sz="1000"/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This helps us characterizing the company we’re analyzing (e.g. if they sells 1% of tech and 99% of food we shouldn’t hire Magist) </a:t>
                      </a:r>
                      <a:endParaRPr sz="1000"/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8650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Analyzing how much tech sellers earn through Magist gives us information of how much we could earn too.</a:t>
                      </a:r>
                      <a:endParaRPr sz="1000"/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Gauge chart</a:t>
                      </a:r>
                      <a:endParaRPr sz="1000"/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 row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Company characterization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Are Magist customers satisfied?</a:t>
                      </a:r>
                      <a:endParaRPr sz="1000"/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 </a:t>
                      </a:r>
                      <a:endParaRPr sz="1000"/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Percentage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775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Are deliveries punctual?</a:t>
                      </a:r>
                      <a:endParaRPr sz="1000"/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Find relations between product and delay/on time</a:t>
                      </a:r>
                      <a:endParaRPr sz="1000"/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Pie chart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Conclusion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What should we choose and why?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TEXT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64" name="Google Shape;364;p40"/>
          <p:cNvSpPr/>
          <p:nvPr/>
        </p:nvSpPr>
        <p:spPr>
          <a:xfrm rot="5400000">
            <a:off x="7047650" y="1861775"/>
            <a:ext cx="2112600" cy="18933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0"/>
          <p:cNvSpPr txBox="1"/>
          <p:nvPr/>
        </p:nvSpPr>
        <p:spPr>
          <a:xfrm>
            <a:off x="7157225" y="1844025"/>
            <a:ext cx="1886400" cy="18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rgbClr val="4D5C6D"/>
                </a:solidFill>
                <a:latin typeface="Roboto"/>
                <a:ea typeface="Roboto"/>
                <a:cs typeface="Roboto"/>
                <a:sym typeface="Roboto"/>
              </a:rPr>
              <a:t>Here are some numbers that will help you understand Eniac’s scope (data from April 2017 – March 2018):</a:t>
            </a:r>
            <a:endParaRPr sz="900">
              <a:solidFill>
                <a:srgbClr val="4D5C6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4D5C6D"/>
              </a:buClr>
              <a:buSzPts val="900"/>
              <a:buFont typeface="Roboto"/>
              <a:buChar char="●"/>
            </a:pPr>
            <a:r>
              <a:rPr lang="fr" sz="900">
                <a:solidFill>
                  <a:srgbClr val="4D5C6D"/>
                </a:solidFill>
                <a:latin typeface="Roboto"/>
                <a:ea typeface="Roboto"/>
                <a:cs typeface="Roboto"/>
                <a:sym typeface="Roboto"/>
              </a:rPr>
              <a:t>Revenue: 14 million €</a:t>
            </a:r>
            <a:endParaRPr sz="900">
              <a:solidFill>
                <a:srgbClr val="4D5C6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5C6D"/>
              </a:buClr>
              <a:buSzPts val="900"/>
              <a:buFont typeface="Roboto"/>
              <a:buChar char="●"/>
            </a:pPr>
            <a:r>
              <a:rPr lang="fr" sz="900">
                <a:solidFill>
                  <a:srgbClr val="4D5C6D"/>
                </a:solidFill>
                <a:latin typeface="Roboto"/>
                <a:ea typeface="Roboto"/>
                <a:cs typeface="Roboto"/>
                <a:sym typeface="Roboto"/>
              </a:rPr>
              <a:t>Avg monthly revenue: 1,17million €</a:t>
            </a:r>
            <a:endParaRPr sz="900">
              <a:solidFill>
                <a:srgbClr val="4D5C6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5C6D"/>
              </a:buClr>
              <a:buSzPts val="900"/>
              <a:buFont typeface="Roboto"/>
              <a:buChar char="●"/>
            </a:pPr>
            <a:r>
              <a:rPr lang="fr" sz="900">
                <a:solidFill>
                  <a:srgbClr val="4D5C6D"/>
                </a:solidFill>
                <a:latin typeface="Roboto"/>
                <a:ea typeface="Roboto"/>
                <a:cs typeface="Roboto"/>
                <a:sym typeface="Roboto"/>
              </a:rPr>
              <a:t>Avg order price: 710 €</a:t>
            </a:r>
            <a:endParaRPr sz="900">
              <a:solidFill>
                <a:srgbClr val="4D5C6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5C6D"/>
              </a:buClr>
              <a:buSzPts val="900"/>
              <a:buFont typeface="Roboto"/>
              <a:buChar char="●"/>
            </a:pPr>
            <a:r>
              <a:rPr lang="fr" sz="900">
                <a:solidFill>
                  <a:srgbClr val="4D5C6D"/>
                </a:solidFill>
                <a:latin typeface="Roboto"/>
                <a:ea typeface="Roboto"/>
                <a:cs typeface="Roboto"/>
                <a:sym typeface="Roboto"/>
              </a:rPr>
              <a:t>Avg item price: 540 €</a:t>
            </a:r>
            <a:endParaRPr/>
          </a:p>
        </p:txBody>
      </p:sp>
      <p:sp>
        <p:nvSpPr>
          <p:cNvPr id="366" name="Google Shape;366;p40"/>
          <p:cNvSpPr/>
          <p:nvPr/>
        </p:nvSpPr>
        <p:spPr>
          <a:xfrm>
            <a:off x="614675" y="1391850"/>
            <a:ext cx="197700" cy="28179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40"/>
          <p:cNvSpPr txBox="1"/>
          <p:nvPr/>
        </p:nvSpPr>
        <p:spPr>
          <a:xfrm>
            <a:off x="0" y="2500625"/>
            <a:ext cx="631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Core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part</a:t>
            </a:r>
            <a:endParaRPr/>
          </a:p>
        </p:txBody>
      </p:sp>
      <p:pic>
        <p:nvPicPr>
          <p:cNvPr id="368" name="Google Shape;36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4450" y="3617400"/>
            <a:ext cx="829451" cy="65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4675" y="1245861"/>
            <a:ext cx="1339225" cy="1020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5025" y="1000463"/>
            <a:ext cx="1969875" cy="336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4375" y="1267902"/>
            <a:ext cx="2954625" cy="24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/>
        </p:nvSpPr>
        <p:spPr>
          <a:xfrm>
            <a:off x="224425" y="1158250"/>
            <a:ext cx="4563900" cy="14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9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Strategic recommendation</a:t>
            </a:r>
            <a:endParaRPr sz="39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52" name="Google Shape;152;p26"/>
          <p:cNvPicPr preferRelativeResize="0"/>
          <p:nvPr/>
        </p:nvPicPr>
        <p:blipFill rotWithShape="1">
          <a:blip r:embed="rId3">
            <a:alphaModFix amt="34000"/>
          </a:blip>
          <a:srcRect l="1405" t="1528" r="2329" b="1712"/>
          <a:stretch/>
        </p:blipFill>
        <p:spPr>
          <a:xfrm>
            <a:off x="-992789" y="40000"/>
            <a:ext cx="613358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 txBox="1"/>
          <p:nvPr/>
        </p:nvSpPr>
        <p:spPr>
          <a:xfrm>
            <a:off x="4788325" y="1142084"/>
            <a:ext cx="352320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bri"/>
              <a:buChar char="●"/>
            </a:pPr>
            <a:r>
              <a:rPr lang="en-AU" sz="1600" b="1" dirty="0">
                <a:solidFill>
                  <a:srgbClr val="919EA1"/>
                </a:solidFill>
                <a:latin typeface="Calibri"/>
                <a:ea typeface="Calibri"/>
                <a:cs typeface="Calibri"/>
                <a:sym typeface="Calibri"/>
              </a:rPr>
              <a:t>Eniac</a:t>
            </a:r>
            <a:r>
              <a:rPr lang="en-AU" sz="1600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is exploring an </a:t>
            </a:r>
            <a:r>
              <a:rPr lang="en-AU" sz="1600" b="1" dirty="0">
                <a:solidFill>
                  <a:srgbClr val="919EA1"/>
                </a:solidFill>
                <a:latin typeface="Calibri"/>
                <a:ea typeface="Calibri"/>
                <a:cs typeface="Calibri"/>
                <a:sym typeface="Calibri"/>
              </a:rPr>
              <a:t>expansion</a:t>
            </a:r>
            <a:r>
              <a:rPr lang="en-AU" sz="1600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to the </a:t>
            </a:r>
            <a:r>
              <a:rPr lang="en-AU" sz="1600" b="1" dirty="0">
                <a:solidFill>
                  <a:srgbClr val="919EA1"/>
                </a:solidFill>
                <a:latin typeface="Calibri"/>
                <a:ea typeface="Calibri"/>
                <a:cs typeface="Calibri"/>
                <a:sym typeface="Calibri"/>
              </a:rPr>
              <a:t>Brazil</a:t>
            </a:r>
            <a:r>
              <a:rPr lang="en-AU" sz="1600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ian market</a:t>
            </a:r>
            <a:br>
              <a:rPr lang="en-AU" sz="1600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AU" sz="1800" dirty="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bri"/>
              <a:buChar char="●"/>
            </a:pPr>
            <a:r>
              <a:rPr lang="en-AU" sz="1600" b="1" dirty="0">
                <a:solidFill>
                  <a:srgbClr val="919EA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Magist</a:t>
            </a:r>
            <a:r>
              <a:rPr lang="en-AU" sz="1600" dirty="0">
                <a:solidFill>
                  <a:srgbClr val="43434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AU" sz="1600" b="1" dirty="0">
                <a:solidFill>
                  <a:srgbClr val="43434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AU" sz="1600" dirty="0">
                <a:solidFill>
                  <a:srgbClr val="43434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 Brazilian service company that offers a </a:t>
            </a:r>
            <a:r>
              <a:rPr lang="en-AU" sz="1600" b="1" dirty="0">
                <a:solidFill>
                  <a:srgbClr val="919EA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centralized order management </a:t>
            </a:r>
            <a:r>
              <a:rPr lang="en-AU" sz="1600" dirty="0">
                <a:solidFill>
                  <a:srgbClr val="43434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system</a:t>
            </a:r>
            <a:endParaRPr lang="en-AU" sz="1800" dirty="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6"/>
          <p:cNvSpPr txBox="1"/>
          <p:nvPr/>
        </p:nvSpPr>
        <p:spPr>
          <a:xfrm>
            <a:off x="4963997" y="559430"/>
            <a:ext cx="1533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Motivation</a:t>
            </a:r>
            <a:endParaRPr sz="2000" b="1" dirty="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6"/>
          <p:cNvSpPr txBox="1"/>
          <p:nvPr/>
        </p:nvSpPr>
        <p:spPr>
          <a:xfrm>
            <a:off x="4963997" y="3373481"/>
            <a:ext cx="3847494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000" b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Shall we sell high-tech via Magist?</a:t>
            </a:r>
            <a:endParaRPr lang="en-AU" sz="2400" b="1" dirty="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6"/>
          <p:cNvSpPr txBox="1"/>
          <p:nvPr/>
        </p:nvSpPr>
        <p:spPr>
          <a:xfrm>
            <a:off x="4963997" y="3911689"/>
            <a:ext cx="35232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alibri"/>
              <a:buChar char="●"/>
            </a:pPr>
            <a:r>
              <a:rPr lang="en-AU" sz="1600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Data-driven decision based on analysis of Magist dataset</a:t>
            </a:r>
          </a:p>
        </p:txBody>
      </p:sp>
      <p:sp>
        <p:nvSpPr>
          <p:cNvPr id="3" name="Google Shape;145;p25">
            <a:extLst>
              <a:ext uri="{FF2B5EF4-FFF2-40B4-BE49-F238E27FC236}">
                <a16:creationId xmlns:a16="http://schemas.microsoft.com/office/drawing/2014/main" id="{0FF4DDA4-5977-3184-FFA1-92B0CC04048C}"/>
              </a:ext>
            </a:extLst>
          </p:cNvPr>
          <p:cNvSpPr txBox="1"/>
          <p:nvPr/>
        </p:nvSpPr>
        <p:spPr>
          <a:xfrm>
            <a:off x="398202" y="1850017"/>
            <a:ext cx="3254132" cy="152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700" b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ENIAC</a:t>
            </a:r>
            <a:endParaRPr sz="8700" b="1" dirty="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24CCB4B-A962-A1CA-9760-8B03F9541890}"/>
              </a:ext>
            </a:extLst>
          </p:cNvPr>
          <p:cNvGrpSpPr/>
          <p:nvPr/>
        </p:nvGrpSpPr>
        <p:grpSpPr>
          <a:xfrm>
            <a:off x="678000" y="1231811"/>
            <a:ext cx="4561800" cy="858650"/>
            <a:chOff x="305726" y="187300"/>
            <a:chExt cx="4561800" cy="858650"/>
          </a:xfrm>
        </p:grpSpPr>
        <p:sp>
          <p:nvSpPr>
            <p:cNvPr id="2" name="Google Shape;143;p25">
              <a:extLst>
                <a:ext uri="{FF2B5EF4-FFF2-40B4-BE49-F238E27FC236}">
                  <a16:creationId xmlns:a16="http://schemas.microsoft.com/office/drawing/2014/main" id="{79C51327-342B-92FF-D5B6-E74E10DEA6C9}"/>
                </a:ext>
              </a:extLst>
            </p:cNvPr>
            <p:cNvSpPr txBox="1"/>
            <p:nvPr/>
          </p:nvSpPr>
          <p:spPr>
            <a:xfrm>
              <a:off x="305726" y="187300"/>
              <a:ext cx="4561800" cy="508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3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Montserrat"/>
                  <a:cs typeface="Calibri" panose="020F0502020204030204" pitchFamily="34" charset="0"/>
                  <a:sym typeface="Montserrat"/>
                </a:rPr>
                <a:t>Strategic</a:t>
              </a:r>
              <a:endParaRPr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Google Shape;143;p25">
              <a:extLst>
                <a:ext uri="{FF2B5EF4-FFF2-40B4-BE49-F238E27FC236}">
                  <a16:creationId xmlns:a16="http://schemas.microsoft.com/office/drawing/2014/main" id="{33545BA7-3551-E3B4-9801-4CF7B0DD118F}"/>
                </a:ext>
              </a:extLst>
            </p:cNvPr>
            <p:cNvSpPr txBox="1"/>
            <p:nvPr/>
          </p:nvSpPr>
          <p:spPr>
            <a:xfrm>
              <a:off x="305726" y="472142"/>
              <a:ext cx="4561800" cy="5738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3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Montserrat"/>
                  <a:cs typeface="Calibri" panose="020F0502020204030204" pitchFamily="34" charset="0"/>
                  <a:sym typeface="Montserrat"/>
                </a:rPr>
                <a:t>recommendation</a:t>
              </a:r>
              <a:r>
                <a:rPr lang="en-AU" sz="6300" b="1" i="0" u="none" strike="noStrike" cap="none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Montserrat"/>
                  <a:cs typeface="Calibri" panose="020F0502020204030204" pitchFamily="34" charset="0"/>
                  <a:sym typeface="Montserrat"/>
                </a:rPr>
                <a:t> </a:t>
              </a:r>
              <a:endParaRPr lang="en-AU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875" y="0"/>
            <a:ext cx="4194224" cy="279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6200" y="2324474"/>
            <a:ext cx="3961878" cy="264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349" y="2798325"/>
            <a:ext cx="201930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3749" y="533925"/>
            <a:ext cx="182880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00478" y="2950725"/>
            <a:ext cx="2491122" cy="2031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35499" y="152400"/>
            <a:ext cx="2456101" cy="2207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3150" y="3586145"/>
            <a:ext cx="9144000" cy="1282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4"/>
          <p:cNvSpPr txBox="1"/>
          <p:nvPr/>
        </p:nvSpPr>
        <p:spPr>
          <a:xfrm>
            <a:off x="753800" y="428625"/>
            <a:ext cx="425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Sarra’s plots</a:t>
            </a:r>
            <a:endParaRPr/>
          </a:p>
        </p:txBody>
      </p:sp>
      <p:pic>
        <p:nvPicPr>
          <p:cNvPr id="396" name="Google Shape;39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875" y="1204575"/>
            <a:ext cx="1620125" cy="280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1975" y="939021"/>
            <a:ext cx="3719901" cy="3844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3875" y="3729549"/>
            <a:ext cx="1620126" cy="1443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4123" y="508050"/>
            <a:ext cx="2304100" cy="424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61175" y="1957325"/>
            <a:ext cx="2129725" cy="168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87425" y="99150"/>
            <a:ext cx="2003475" cy="162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5"/>
          <p:cNvSpPr txBox="1"/>
          <p:nvPr/>
        </p:nvSpPr>
        <p:spPr>
          <a:xfrm>
            <a:off x="2585900" y="1851100"/>
            <a:ext cx="40695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200"/>
              <a:t>80% </a:t>
            </a:r>
            <a:endParaRPr sz="6200"/>
          </a:p>
        </p:txBody>
      </p:sp>
      <p:sp>
        <p:nvSpPr>
          <p:cNvPr id="407" name="Google Shape;407;p45"/>
          <p:cNvSpPr txBox="1"/>
          <p:nvPr/>
        </p:nvSpPr>
        <p:spPr>
          <a:xfrm>
            <a:off x="402725" y="671200"/>
            <a:ext cx="406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Customers are satisfied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50" y="1465575"/>
            <a:ext cx="8839202" cy="1961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47"/>
          <p:cNvPicPr preferRelativeResize="0"/>
          <p:nvPr/>
        </p:nvPicPr>
        <p:blipFill rotWithShape="1">
          <a:blip r:embed="rId3">
            <a:alphaModFix/>
          </a:blip>
          <a:srcRect l="45162" t="6106" r="7621" b="46709"/>
          <a:stretch/>
        </p:blipFill>
        <p:spPr>
          <a:xfrm>
            <a:off x="576263" y="2368926"/>
            <a:ext cx="220126" cy="219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7"/>
          <p:cNvPicPr preferRelativeResize="0"/>
          <p:nvPr/>
        </p:nvPicPr>
        <p:blipFill rotWithShape="1">
          <a:blip r:embed="rId3">
            <a:alphaModFix/>
          </a:blip>
          <a:srcRect l="45162" t="6106" r="7621" b="46709"/>
          <a:stretch/>
        </p:blipFill>
        <p:spPr>
          <a:xfrm>
            <a:off x="3364762" y="2368926"/>
            <a:ext cx="220125" cy="219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7"/>
          <p:cNvPicPr preferRelativeResize="0"/>
          <p:nvPr/>
        </p:nvPicPr>
        <p:blipFill rotWithShape="1">
          <a:blip r:embed="rId3">
            <a:alphaModFix/>
          </a:blip>
          <a:srcRect l="45162" t="6106" r="7621" b="46709"/>
          <a:stretch/>
        </p:blipFill>
        <p:spPr>
          <a:xfrm>
            <a:off x="6330931" y="2368926"/>
            <a:ext cx="220125" cy="2199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0" name="Google Shape;420;p47"/>
          <p:cNvGrpSpPr/>
          <p:nvPr/>
        </p:nvGrpSpPr>
        <p:grpSpPr>
          <a:xfrm>
            <a:off x="-1399525" y="0"/>
            <a:ext cx="10543343" cy="2032930"/>
            <a:chOff x="-737213" y="0"/>
            <a:chExt cx="5553805" cy="1070865"/>
          </a:xfrm>
        </p:grpSpPr>
        <p:sp>
          <p:nvSpPr>
            <p:cNvPr id="421" name="Google Shape;421;p47"/>
            <p:cNvSpPr/>
            <p:nvPr/>
          </p:nvSpPr>
          <p:spPr>
            <a:xfrm>
              <a:off x="0" y="0"/>
              <a:ext cx="4816592" cy="1070865"/>
            </a:xfrm>
            <a:custGeom>
              <a:avLst/>
              <a:gdLst/>
              <a:ahLst/>
              <a:cxnLst/>
              <a:rect l="l" t="t" r="r" b="b"/>
              <a:pathLst>
                <a:path w="4816592" h="1070865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070865"/>
                  </a:lnTo>
                  <a:lnTo>
                    <a:pt x="0" y="1070865"/>
                  </a:lnTo>
                  <a:close/>
                </a:path>
              </a:pathLst>
            </a:custGeom>
            <a:solidFill>
              <a:srgbClr val="00C2CB"/>
            </a:solidFill>
            <a:ln>
              <a:noFill/>
            </a:ln>
          </p:spPr>
        </p:sp>
        <p:sp>
          <p:nvSpPr>
            <p:cNvPr id="422" name="Google Shape;422;p47"/>
            <p:cNvSpPr txBox="1"/>
            <p:nvPr/>
          </p:nvSpPr>
          <p:spPr>
            <a:xfrm>
              <a:off x="-737213" y="0"/>
              <a:ext cx="3593700" cy="87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6300" b="1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Agenda</a:t>
              </a:r>
              <a:endParaRPr sz="6300" b="1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3" name="Google Shape;423;p47"/>
          <p:cNvGrpSpPr/>
          <p:nvPr/>
        </p:nvGrpSpPr>
        <p:grpSpPr>
          <a:xfrm>
            <a:off x="7485452" y="301109"/>
            <a:ext cx="1228601" cy="1190864"/>
            <a:chOff x="-1" y="1"/>
            <a:chExt cx="3276268" cy="3175636"/>
          </a:xfrm>
        </p:grpSpPr>
        <p:pic>
          <p:nvPicPr>
            <p:cNvPr id="424" name="Google Shape;424;p47"/>
            <p:cNvPicPr preferRelativeResize="0"/>
            <p:nvPr/>
          </p:nvPicPr>
          <p:blipFill rotWithShape="1">
            <a:blip r:embed="rId3">
              <a:alphaModFix amt="72000"/>
            </a:blip>
            <a:srcRect r="54837" b="53903"/>
            <a:stretch/>
          </p:blipFill>
          <p:spPr>
            <a:xfrm rot="5400000">
              <a:off x="13015" y="1905000"/>
              <a:ext cx="1257621" cy="12836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5" name="Google Shape;425;p47"/>
            <p:cNvPicPr preferRelativeResize="0"/>
            <p:nvPr/>
          </p:nvPicPr>
          <p:blipFill rotWithShape="1">
            <a:blip r:embed="rId3">
              <a:alphaModFix amt="72000"/>
            </a:blip>
            <a:srcRect r="54837" b="53903"/>
            <a:stretch/>
          </p:blipFill>
          <p:spPr>
            <a:xfrm rot="5400000">
              <a:off x="703084" y="-26357"/>
              <a:ext cx="2546826" cy="259954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26" name="Google Shape;426;p47"/>
          <p:cNvCxnSpPr/>
          <p:nvPr/>
        </p:nvCxnSpPr>
        <p:spPr>
          <a:xfrm rot="5400000">
            <a:off x="1811196" y="3366323"/>
            <a:ext cx="2057400" cy="0"/>
          </a:xfrm>
          <a:prstGeom prst="straightConnector1">
            <a:avLst/>
          </a:prstGeom>
          <a:noFill/>
          <a:ln w="38100" cap="flat" cmpd="sng">
            <a:solidFill>
              <a:srgbClr val="F4F4F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7" name="Google Shape;427;p47"/>
          <p:cNvCxnSpPr/>
          <p:nvPr/>
        </p:nvCxnSpPr>
        <p:spPr>
          <a:xfrm rot="5400000">
            <a:off x="4878246" y="3366323"/>
            <a:ext cx="2057400" cy="0"/>
          </a:xfrm>
          <a:prstGeom prst="straightConnector1">
            <a:avLst/>
          </a:prstGeom>
          <a:noFill/>
          <a:ln w="38100" cap="flat" cmpd="sng">
            <a:solidFill>
              <a:srgbClr val="F4F4F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8" name="Google Shape;428;p47"/>
          <p:cNvSpPr txBox="1"/>
          <p:nvPr/>
        </p:nvSpPr>
        <p:spPr>
          <a:xfrm>
            <a:off x="514350" y="509588"/>
            <a:ext cx="46320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29" name="Google Shape;429;p47"/>
          <p:cNvSpPr txBox="1"/>
          <p:nvPr/>
        </p:nvSpPr>
        <p:spPr>
          <a:xfrm>
            <a:off x="6636781" y="2332861"/>
            <a:ext cx="1449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8C52FF"/>
                </a:solidFill>
                <a:latin typeface="Noto Sans"/>
                <a:ea typeface="Noto Sans"/>
                <a:cs typeface="Noto Sans"/>
                <a:sym typeface="Noto Sans"/>
              </a:rPr>
              <a:t>conclusion</a:t>
            </a:r>
            <a:endParaRPr sz="700"/>
          </a:p>
        </p:txBody>
      </p:sp>
      <p:sp>
        <p:nvSpPr>
          <p:cNvPr id="430" name="Google Shape;430;p47"/>
          <p:cNvSpPr txBox="1"/>
          <p:nvPr/>
        </p:nvSpPr>
        <p:spPr>
          <a:xfrm>
            <a:off x="3656325" y="2332861"/>
            <a:ext cx="13665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8C52FF"/>
                </a:solidFill>
              </a:rPr>
              <a:t>Delivery time</a:t>
            </a:r>
            <a:endParaRPr sz="700"/>
          </a:p>
        </p:txBody>
      </p:sp>
      <p:sp>
        <p:nvSpPr>
          <p:cNvPr id="431" name="Google Shape;431;p47"/>
          <p:cNvSpPr txBox="1"/>
          <p:nvPr/>
        </p:nvSpPr>
        <p:spPr>
          <a:xfrm>
            <a:off x="858500" y="2368913"/>
            <a:ext cx="2058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8C52FF"/>
                </a:solidFill>
              </a:rPr>
              <a:t>High_end tech products</a:t>
            </a:r>
            <a:endParaRPr sz="500"/>
          </a:p>
        </p:txBody>
      </p:sp>
      <p:sp>
        <p:nvSpPr>
          <p:cNvPr id="432" name="Google Shape;432;p47"/>
          <p:cNvSpPr txBox="1"/>
          <p:nvPr/>
        </p:nvSpPr>
        <p:spPr>
          <a:xfrm>
            <a:off x="576263" y="2924903"/>
            <a:ext cx="18801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Noto Sans"/>
                <a:ea typeface="Noto Sans"/>
                <a:cs typeface="Noto Sans"/>
                <a:sym typeface="Noto Sans"/>
              </a:rPr>
              <a:t>is MAGIST a good  fit for high_end tech products?</a:t>
            </a:r>
            <a:endParaRPr sz="700"/>
          </a:p>
        </p:txBody>
      </p:sp>
      <p:sp>
        <p:nvSpPr>
          <p:cNvPr id="433" name="Google Shape;433;p47"/>
          <p:cNvSpPr txBox="1"/>
          <p:nvPr/>
        </p:nvSpPr>
        <p:spPr>
          <a:xfrm>
            <a:off x="3364762" y="2799453"/>
            <a:ext cx="2058000" cy="8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Noto Sans"/>
                <a:ea typeface="Noto Sans"/>
                <a:cs typeface="Noto Sans"/>
                <a:sym typeface="Noto Sans"/>
              </a:rPr>
              <a:t>is the delivery in MAGIST fast enough ? how much time does it take for the order to be delivered ?</a:t>
            </a:r>
            <a:endParaRPr sz="700"/>
          </a:p>
        </p:txBody>
      </p:sp>
      <p:sp>
        <p:nvSpPr>
          <p:cNvPr id="434" name="Google Shape;434;p47"/>
          <p:cNvSpPr txBox="1"/>
          <p:nvPr/>
        </p:nvSpPr>
        <p:spPr>
          <a:xfrm>
            <a:off x="6330930" y="2799454"/>
            <a:ext cx="18981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Noto Sans"/>
                <a:ea typeface="Noto Sans"/>
                <a:cs typeface="Noto Sans"/>
                <a:sym typeface="Noto Sans"/>
              </a:rPr>
              <a:t>will it be profitable to work with MAGIST ?</a:t>
            </a:r>
            <a:endParaRPr sz="700"/>
          </a:p>
        </p:txBody>
      </p:sp>
      <p:pic>
        <p:nvPicPr>
          <p:cNvPr id="435" name="Google Shape;43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1150" y="3471110"/>
            <a:ext cx="1572074" cy="1597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350" y="3615975"/>
            <a:ext cx="1449600" cy="1286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6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6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6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6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6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6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6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6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6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Google Shape;441;p48"/>
          <p:cNvGrpSpPr/>
          <p:nvPr/>
        </p:nvGrpSpPr>
        <p:grpSpPr>
          <a:xfrm>
            <a:off x="0" y="-499124"/>
            <a:ext cx="9143818" cy="1688337"/>
            <a:chOff x="0" y="-66675"/>
            <a:chExt cx="4816592" cy="1137540"/>
          </a:xfrm>
        </p:grpSpPr>
        <p:sp>
          <p:nvSpPr>
            <p:cNvPr id="442" name="Google Shape;442;p48"/>
            <p:cNvSpPr/>
            <p:nvPr/>
          </p:nvSpPr>
          <p:spPr>
            <a:xfrm>
              <a:off x="0" y="0"/>
              <a:ext cx="4816592" cy="1070865"/>
            </a:xfrm>
            <a:custGeom>
              <a:avLst/>
              <a:gdLst/>
              <a:ahLst/>
              <a:cxnLst/>
              <a:rect l="l" t="t" r="r" b="b"/>
              <a:pathLst>
                <a:path w="4816592" h="1070865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070865"/>
                  </a:lnTo>
                  <a:lnTo>
                    <a:pt x="0" y="1070865"/>
                  </a:lnTo>
                  <a:close/>
                </a:path>
              </a:pathLst>
            </a:custGeom>
            <a:solidFill>
              <a:srgbClr val="00C2CB"/>
            </a:solidFill>
            <a:ln>
              <a:noFill/>
            </a:ln>
          </p:spPr>
        </p:sp>
        <p:sp>
          <p:nvSpPr>
            <p:cNvPr id="443" name="Google Shape;443;p48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4" name="Google Shape;444;p48"/>
          <p:cNvSpPr txBox="1"/>
          <p:nvPr/>
        </p:nvSpPr>
        <p:spPr>
          <a:xfrm>
            <a:off x="698399" y="0"/>
            <a:ext cx="77472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is MAGIST a good fit for high_end tech products?</a:t>
            </a:r>
            <a:endParaRPr sz="700"/>
          </a:p>
        </p:txBody>
      </p:sp>
      <p:sp>
        <p:nvSpPr>
          <p:cNvPr id="445" name="Google Shape;445;p48"/>
          <p:cNvSpPr txBox="1"/>
          <p:nvPr/>
        </p:nvSpPr>
        <p:spPr>
          <a:xfrm>
            <a:off x="3796200" y="1514122"/>
            <a:ext cx="1880100" cy="6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Noto Sans"/>
                <a:ea typeface="Noto Sans"/>
                <a:cs typeface="Noto Sans"/>
                <a:sym typeface="Noto Sans"/>
              </a:rPr>
              <a:t>also the tech products compatible to apple are 20,98 % from sales </a:t>
            </a:r>
            <a:r>
              <a:rPr lang="fr" sz="1100" b="0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.</a:t>
            </a:r>
            <a:endParaRPr sz="700"/>
          </a:p>
        </p:txBody>
      </p:sp>
      <p:sp>
        <p:nvSpPr>
          <p:cNvPr id="446" name="Google Shape;446;p48"/>
          <p:cNvSpPr txBox="1"/>
          <p:nvPr/>
        </p:nvSpPr>
        <p:spPr>
          <a:xfrm>
            <a:off x="1013825" y="1514123"/>
            <a:ext cx="1985100" cy="8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Noto Sans"/>
                <a:ea typeface="Noto Sans"/>
                <a:cs typeface="Noto Sans"/>
                <a:sym typeface="Noto Sans"/>
              </a:rPr>
              <a:t>Between september 2016 and september 2018 , 23% from sales in MAGIST is tech category products </a:t>
            </a:r>
            <a:r>
              <a:rPr lang="fr" sz="1100" b="0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.</a:t>
            </a:r>
            <a:endParaRPr sz="700"/>
          </a:p>
        </p:txBody>
      </p:sp>
      <p:sp>
        <p:nvSpPr>
          <p:cNvPr id="447" name="Google Shape;447;p48"/>
          <p:cNvSpPr txBox="1"/>
          <p:nvPr/>
        </p:nvSpPr>
        <p:spPr>
          <a:xfrm>
            <a:off x="6515750" y="1514125"/>
            <a:ext cx="1880100" cy="11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Noto Sans"/>
                <a:ea typeface="Noto Sans"/>
                <a:cs typeface="Noto Sans"/>
                <a:sym typeface="Noto Sans"/>
              </a:rPr>
              <a:t>here we can see the the price distribution of tech products compatible to apple in sales. high tech products are 2,7 % .</a:t>
            </a:r>
            <a:endParaRPr sz="700"/>
          </a:p>
        </p:txBody>
      </p:sp>
      <p:cxnSp>
        <p:nvCxnSpPr>
          <p:cNvPr id="448" name="Google Shape;448;p48"/>
          <p:cNvCxnSpPr/>
          <p:nvPr/>
        </p:nvCxnSpPr>
        <p:spPr>
          <a:xfrm rot="5400000">
            <a:off x="1941119" y="2494790"/>
            <a:ext cx="2611200" cy="0"/>
          </a:xfrm>
          <a:prstGeom prst="straightConnector1">
            <a:avLst/>
          </a:prstGeom>
          <a:noFill/>
          <a:ln w="38100" cap="flat" cmpd="sng">
            <a:solidFill>
              <a:srgbClr val="F4F4F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9" name="Google Shape;449;p48"/>
          <p:cNvCxnSpPr/>
          <p:nvPr/>
        </p:nvCxnSpPr>
        <p:spPr>
          <a:xfrm rot="5400000">
            <a:off x="4727221" y="2494815"/>
            <a:ext cx="2611200" cy="0"/>
          </a:xfrm>
          <a:prstGeom prst="straightConnector1">
            <a:avLst/>
          </a:prstGeom>
          <a:noFill/>
          <a:ln w="38100" cap="flat" cmpd="sng">
            <a:solidFill>
              <a:srgbClr val="F4F4F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0" name="Google Shape;450;p48"/>
          <p:cNvPicPr preferRelativeResize="0"/>
          <p:nvPr/>
        </p:nvPicPr>
        <p:blipFill rotWithShape="1">
          <a:blip r:embed="rId3">
            <a:alphaModFix/>
          </a:blip>
          <a:srcRect l="45162" t="6106" r="7621" b="46709"/>
          <a:stretch/>
        </p:blipFill>
        <p:spPr>
          <a:xfrm>
            <a:off x="637624" y="1514127"/>
            <a:ext cx="220125" cy="219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8"/>
          <p:cNvPicPr preferRelativeResize="0"/>
          <p:nvPr/>
        </p:nvPicPr>
        <p:blipFill rotWithShape="1">
          <a:blip r:embed="rId3">
            <a:alphaModFix/>
          </a:blip>
          <a:srcRect l="45162" t="6106" r="7621" b="46709"/>
          <a:stretch/>
        </p:blipFill>
        <p:spPr>
          <a:xfrm>
            <a:off x="3335213" y="1514127"/>
            <a:ext cx="220125" cy="219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8"/>
          <p:cNvPicPr preferRelativeResize="0"/>
          <p:nvPr/>
        </p:nvPicPr>
        <p:blipFill rotWithShape="1">
          <a:blip r:embed="rId3">
            <a:alphaModFix/>
          </a:blip>
          <a:srcRect l="45162" t="6106" r="7621" b="46709"/>
          <a:stretch/>
        </p:blipFill>
        <p:spPr>
          <a:xfrm>
            <a:off x="6164221" y="1514127"/>
            <a:ext cx="220125" cy="219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80001"/>
            <a:ext cx="3246725" cy="209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8313" y="2394625"/>
            <a:ext cx="2542913" cy="1938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9963" y="2630800"/>
            <a:ext cx="1531675" cy="158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81225" y="4332875"/>
            <a:ext cx="1100675" cy="7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7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6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6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6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6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6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6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6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" name="Google Shape;461;p49"/>
          <p:cNvGrpSpPr/>
          <p:nvPr/>
        </p:nvGrpSpPr>
        <p:grpSpPr>
          <a:xfrm>
            <a:off x="0" y="-499124"/>
            <a:ext cx="9143818" cy="1688337"/>
            <a:chOff x="0" y="-66675"/>
            <a:chExt cx="4816592" cy="1137540"/>
          </a:xfrm>
        </p:grpSpPr>
        <p:sp>
          <p:nvSpPr>
            <p:cNvPr id="462" name="Google Shape;462;p49"/>
            <p:cNvSpPr/>
            <p:nvPr/>
          </p:nvSpPr>
          <p:spPr>
            <a:xfrm>
              <a:off x="0" y="0"/>
              <a:ext cx="4816592" cy="1070865"/>
            </a:xfrm>
            <a:custGeom>
              <a:avLst/>
              <a:gdLst/>
              <a:ahLst/>
              <a:cxnLst/>
              <a:rect l="l" t="t" r="r" b="b"/>
              <a:pathLst>
                <a:path w="4816592" h="1070865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070865"/>
                  </a:lnTo>
                  <a:lnTo>
                    <a:pt x="0" y="1070865"/>
                  </a:lnTo>
                  <a:close/>
                </a:path>
              </a:pathLst>
            </a:custGeom>
            <a:solidFill>
              <a:srgbClr val="00C2CB"/>
            </a:solidFill>
            <a:ln>
              <a:noFill/>
            </a:ln>
          </p:spPr>
        </p:sp>
        <p:sp>
          <p:nvSpPr>
            <p:cNvPr id="463" name="Google Shape;463;p49"/>
            <p:cNvSpPr txBox="1"/>
            <p:nvPr/>
          </p:nvSpPr>
          <p:spPr>
            <a:xfrm>
              <a:off x="0" y="-66675"/>
              <a:ext cx="812700" cy="87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4" name="Google Shape;464;p49"/>
          <p:cNvSpPr txBox="1"/>
          <p:nvPr/>
        </p:nvSpPr>
        <p:spPr>
          <a:xfrm>
            <a:off x="698399" y="0"/>
            <a:ext cx="77472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is MAGIST a good fit for high_end tech products?</a:t>
            </a:r>
            <a:endParaRPr sz="700"/>
          </a:p>
        </p:txBody>
      </p:sp>
      <p:sp>
        <p:nvSpPr>
          <p:cNvPr id="465" name="Google Shape;465;p49"/>
          <p:cNvSpPr txBox="1"/>
          <p:nvPr/>
        </p:nvSpPr>
        <p:spPr>
          <a:xfrm>
            <a:off x="3796200" y="1514122"/>
            <a:ext cx="1880100" cy="6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Noto Sans"/>
                <a:ea typeface="Noto Sans"/>
                <a:cs typeface="Noto Sans"/>
                <a:sym typeface="Noto Sans"/>
              </a:rPr>
              <a:t>also the tech products compatible to apple are 20,98 % from sales </a:t>
            </a:r>
            <a:r>
              <a:rPr lang="fr" sz="1100" b="0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.</a:t>
            </a:r>
            <a:endParaRPr sz="700"/>
          </a:p>
        </p:txBody>
      </p:sp>
      <p:sp>
        <p:nvSpPr>
          <p:cNvPr id="466" name="Google Shape;466;p49"/>
          <p:cNvSpPr txBox="1"/>
          <p:nvPr/>
        </p:nvSpPr>
        <p:spPr>
          <a:xfrm>
            <a:off x="1013825" y="1514123"/>
            <a:ext cx="1985100" cy="8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Noto Sans"/>
                <a:ea typeface="Noto Sans"/>
                <a:cs typeface="Noto Sans"/>
                <a:sym typeface="Noto Sans"/>
              </a:rPr>
              <a:t>Between september 2016 and september 2018 , 23% from sales in MAGIST is tech category products </a:t>
            </a:r>
            <a:r>
              <a:rPr lang="fr" sz="1100" b="0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.</a:t>
            </a:r>
            <a:endParaRPr sz="700"/>
          </a:p>
        </p:txBody>
      </p:sp>
      <p:sp>
        <p:nvSpPr>
          <p:cNvPr id="467" name="Google Shape;467;p49"/>
          <p:cNvSpPr txBox="1"/>
          <p:nvPr/>
        </p:nvSpPr>
        <p:spPr>
          <a:xfrm>
            <a:off x="6515750" y="1514125"/>
            <a:ext cx="1880100" cy="11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Noto Sans"/>
                <a:ea typeface="Noto Sans"/>
                <a:cs typeface="Noto Sans"/>
                <a:sym typeface="Noto Sans"/>
              </a:rPr>
              <a:t>here we can see the the price distribution of tech products compatible to apple in sales. high tech products are 2,7 % .</a:t>
            </a:r>
            <a:endParaRPr sz="700"/>
          </a:p>
        </p:txBody>
      </p:sp>
      <p:cxnSp>
        <p:nvCxnSpPr>
          <p:cNvPr id="468" name="Google Shape;468;p49"/>
          <p:cNvCxnSpPr/>
          <p:nvPr/>
        </p:nvCxnSpPr>
        <p:spPr>
          <a:xfrm rot="5400000">
            <a:off x="1941119" y="2494790"/>
            <a:ext cx="2611200" cy="0"/>
          </a:xfrm>
          <a:prstGeom prst="straightConnector1">
            <a:avLst/>
          </a:prstGeom>
          <a:noFill/>
          <a:ln w="38100" cap="flat" cmpd="sng">
            <a:solidFill>
              <a:srgbClr val="F4F4F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9" name="Google Shape;469;p49"/>
          <p:cNvCxnSpPr/>
          <p:nvPr/>
        </p:nvCxnSpPr>
        <p:spPr>
          <a:xfrm rot="5400000">
            <a:off x="4727221" y="2494815"/>
            <a:ext cx="2611200" cy="0"/>
          </a:xfrm>
          <a:prstGeom prst="straightConnector1">
            <a:avLst/>
          </a:prstGeom>
          <a:noFill/>
          <a:ln w="38100" cap="flat" cmpd="sng">
            <a:solidFill>
              <a:srgbClr val="F4F4F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70" name="Google Shape;470;p49"/>
          <p:cNvPicPr preferRelativeResize="0"/>
          <p:nvPr/>
        </p:nvPicPr>
        <p:blipFill rotWithShape="1">
          <a:blip r:embed="rId3">
            <a:alphaModFix/>
          </a:blip>
          <a:srcRect l="45162" t="6105" r="7620" b="46711"/>
          <a:stretch/>
        </p:blipFill>
        <p:spPr>
          <a:xfrm>
            <a:off x="637624" y="1514127"/>
            <a:ext cx="220125" cy="219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9"/>
          <p:cNvPicPr preferRelativeResize="0"/>
          <p:nvPr/>
        </p:nvPicPr>
        <p:blipFill rotWithShape="1">
          <a:blip r:embed="rId3">
            <a:alphaModFix/>
          </a:blip>
          <a:srcRect l="45162" t="6105" r="7620" b="46711"/>
          <a:stretch/>
        </p:blipFill>
        <p:spPr>
          <a:xfrm>
            <a:off x="3335213" y="1514127"/>
            <a:ext cx="220125" cy="219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9"/>
          <p:cNvPicPr preferRelativeResize="0"/>
          <p:nvPr/>
        </p:nvPicPr>
        <p:blipFill rotWithShape="1">
          <a:blip r:embed="rId3">
            <a:alphaModFix/>
          </a:blip>
          <a:srcRect l="45162" t="6105" r="7620" b="46711"/>
          <a:stretch/>
        </p:blipFill>
        <p:spPr>
          <a:xfrm>
            <a:off x="6164221" y="1514127"/>
            <a:ext cx="220125" cy="219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80001"/>
            <a:ext cx="3246725" cy="209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8313" y="2394625"/>
            <a:ext cx="2542913" cy="1938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9963" y="2630800"/>
            <a:ext cx="1531675" cy="158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81225" y="4332875"/>
            <a:ext cx="1100675" cy="7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7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6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6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6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6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6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6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6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" name="Google Shape;481;p50"/>
          <p:cNvGrpSpPr/>
          <p:nvPr/>
        </p:nvGrpSpPr>
        <p:grpSpPr>
          <a:xfrm>
            <a:off x="0" y="-126578"/>
            <a:ext cx="9143998" cy="2159548"/>
            <a:chOff x="0" y="-66675"/>
            <a:chExt cx="4816592" cy="1137540"/>
          </a:xfrm>
        </p:grpSpPr>
        <p:sp>
          <p:nvSpPr>
            <p:cNvPr id="482" name="Google Shape;482;p50"/>
            <p:cNvSpPr/>
            <p:nvPr/>
          </p:nvSpPr>
          <p:spPr>
            <a:xfrm>
              <a:off x="0" y="0"/>
              <a:ext cx="4816592" cy="1070865"/>
            </a:xfrm>
            <a:custGeom>
              <a:avLst/>
              <a:gdLst/>
              <a:ahLst/>
              <a:cxnLst/>
              <a:rect l="l" t="t" r="r" b="b"/>
              <a:pathLst>
                <a:path w="4816592" h="1070865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070865"/>
                  </a:lnTo>
                  <a:lnTo>
                    <a:pt x="0" y="1070865"/>
                  </a:lnTo>
                  <a:close/>
                </a:path>
              </a:pathLst>
            </a:custGeom>
            <a:solidFill>
              <a:srgbClr val="00C2CB"/>
            </a:solidFill>
            <a:ln>
              <a:noFill/>
            </a:ln>
          </p:spPr>
        </p:sp>
        <p:sp>
          <p:nvSpPr>
            <p:cNvPr id="483" name="Google Shape;483;p50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4" name="Google Shape;484;p50"/>
          <p:cNvSpPr txBox="1"/>
          <p:nvPr/>
        </p:nvSpPr>
        <p:spPr>
          <a:xfrm>
            <a:off x="664736" y="636990"/>
            <a:ext cx="7136400" cy="9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Download this presentation as </a:t>
            </a:r>
            <a:endParaRPr sz="700"/>
          </a:p>
          <a:p>
            <a:pPr marL="0" marR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Google Slide template in 3 steps</a:t>
            </a:r>
            <a:endParaRPr sz="700"/>
          </a:p>
        </p:txBody>
      </p:sp>
      <p:pic>
        <p:nvPicPr>
          <p:cNvPr id="485" name="Google Shape;485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5385" y="3168238"/>
            <a:ext cx="1566387" cy="1579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06308" y="3051770"/>
            <a:ext cx="1264450" cy="1970892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0"/>
          <p:cNvSpPr txBox="1"/>
          <p:nvPr/>
        </p:nvSpPr>
        <p:spPr>
          <a:xfrm>
            <a:off x="3840997" y="2173028"/>
            <a:ext cx="1880212" cy="721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b="0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Click on the </a:t>
            </a:r>
            <a:r>
              <a:rPr lang="fr" sz="1100" b="1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"Share"</a:t>
            </a:r>
            <a:r>
              <a:rPr lang="fr" sz="1100" b="0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button on the top right corner in Canva and click on "More" at the bottom of the menu.</a:t>
            </a:r>
            <a:endParaRPr sz="700"/>
          </a:p>
        </p:txBody>
      </p:sp>
      <p:pic>
        <p:nvPicPr>
          <p:cNvPr id="488" name="Google Shape;488;p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65816" y="3609043"/>
            <a:ext cx="1533457" cy="856346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50"/>
          <p:cNvSpPr txBox="1"/>
          <p:nvPr/>
        </p:nvSpPr>
        <p:spPr>
          <a:xfrm>
            <a:off x="1013495" y="2173028"/>
            <a:ext cx="2004037" cy="903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b="0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Click on the </a:t>
            </a:r>
            <a:r>
              <a:rPr lang="fr" sz="1100" b="1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"Canva"</a:t>
            </a:r>
            <a:r>
              <a:rPr lang="fr" sz="1100" b="0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button next to this presentation. Start editing your presentation. You may need to sign in to your Canva account.</a:t>
            </a:r>
            <a:endParaRPr sz="700"/>
          </a:p>
        </p:txBody>
      </p:sp>
      <p:sp>
        <p:nvSpPr>
          <p:cNvPr id="490" name="Google Shape;490;p50"/>
          <p:cNvSpPr txBox="1"/>
          <p:nvPr/>
        </p:nvSpPr>
        <p:spPr>
          <a:xfrm>
            <a:off x="6731909" y="2173028"/>
            <a:ext cx="2061187" cy="1267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b="0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Enter </a:t>
            </a:r>
            <a:r>
              <a:rPr lang="fr" sz="1100" b="1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"Google Drive"</a:t>
            </a:r>
            <a:r>
              <a:rPr lang="fr" sz="1100" b="0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in the search bar and click on the Google Drive icon to add this design as a Google slide in your G Drive. It will ask you to link your Google account to Canva the first time.</a:t>
            </a:r>
            <a:endParaRPr sz="700"/>
          </a:p>
        </p:txBody>
      </p:sp>
      <p:cxnSp>
        <p:nvCxnSpPr>
          <p:cNvPr id="491" name="Google Shape;491;p50"/>
          <p:cNvCxnSpPr/>
          <p:nvPr/>
        </p:nvCxnSpPr>
        <p:spPr>
          <a:xfrm rot="5400000">
            <a:off x="1931025" y="3488135"/>
            <a:ext cx="2611164" cy="0"/>
          </a:xfrm>
          <a:prstGeom prst="straightConnector1">
            <a:avLst/>
          </a:prstGeom>
          <a:noFill/>
          <a:ln w="38100" cap="flat" cmpd="sng">
            <a:solidFill>
              <a:srgbClr val="F4F4F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2" name="Google Shape;492;p50"/>
          <p:cNvCxnSpPr/>
          <p:nvPr/>
        </p:nvCxnSpPr>
        <p:spPr>
          <a:xfrm rot="5400000">
            <a:off x="4758527" y="3488135"/>
            <a:ext cx="2611164" cy="0"/>
          </a:xfrm>
          <a:prstGeom prst="straightConnector1">
            <a:avLst/>
          </a:prstGeom>
          <a:noFill/>
          <a:ln w="38100" cap="flat" cmpd="sng">
            <a:solidFill>
              <a:srgbClr val="F4F4F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93" name="Google Shape;493;p50"/>
          <p:cNvPicPr preferRelativeResize="0"/>
          <p:nvPr/>
        </p:nvPicPr>
        <p:blipFill rotWithShape="1">
          <a:blip r:embed="rId6">
            <a:alphaModFix/>
          </a:blip>
          <a:srcRect l="45162" t="6106" r="7621" b="46709"/>
          <a:stretch/>
        </p:blipFill>
        <p:spPr>
          <a:xfrm>
            <a:off x="679024" y="2192078"/>
            <a:ext cx="220125" cy="219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50"/>
          <p:cNvPicPr preferRelativeResize="0"/>
          <p:nvPr/>
        </p:nvPicPr>
        <p:blipFill rotWithShape="1">
          <a:blip r:embed="rId6">
            <a:alphaModFix/>
          </a:blip>
          <a:srcRect l="45162" t="6106" r="7621" b="46709"/>
          <a:stretch/>
        </p:blipFill>
        <p:spPr>
          <a:xfrm>
            <a:off x="3515213" y="2192078"/>
            <a:ext cx="220125" cy="219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50"/>
          <p:cNvPicPr preferRelativeResize="0"/>
          <p:nvPr/>
        </p:nvPicPr>
        <p:blipFill rotWithShape="1">
          <a:blip r:embed="rId6">
            <a:alphaModFix/>
          </a:blip>
          <a:srcRect l="45162" t="6106" r="7621" b="46709"/>
          <a:stretch/>
        </p:blipFill>
        <p:spPr>
          <a:xfrm>
            <a:off x="6402246" y="2192078"/>
            <a:ext cx="220125" cy="219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Google Shape;500;p51"/>
          <p:cNvGrpSpPr/>
          <p:nvPr/>
        </p:nvGrpSpPr>
        <p:grpSpPr>
          <a:xfrm>
            <a:off x="8021897" y="289265"/>
            <a:ext cx="691157" cy="677142"/>
            <a:chOff x="0" y="0"/>
            <a:chExt cx="1843086" cy="1805712"/>
          </a:xfrm>
        </p:grpSpPr>
        <p:pic>
          <p:nvPicPr>
            <p:cNvPr id="501" name="Google Shape;501;p51"/>
            <p:cNvPicPr preferRelativeResize="0"/>
            <p:nvPr/>
          </p:nvPicPr>
          <p:blipFill rotWithShape="1">
            <a:blip r:embed="rId3">
              <a:alphaModFix amt="72000"/>
            </a:blip>
            <a:srcRect r="54837" b="53903"/>
            <a:stretch/>
          </p:blipFill>
          <p:spPr>
            <a:xfrm rot="5400000">
              <a:off x="7328" y="1090325"/>
              <a:ext cx="708059" cy="7227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" name="Google Shape;502;p51"/>
            <p:cNvPicPr preferRelativeResize="0"/>
            <p:nvPr/>
          </p:nvPicPr>
          <p:blipFill rotWithShape="1">
            <a:blip r:embed="rId4">
              <a:alphaModFix amt="72000"/>
            </a:blip>
            <a:srcRect r="54837" b="53903"/>
            <a:stretch/>
          </p:blipFill>
          <p:spPr>
            <a:xfrm rot="5400000">
              <a:off x="376381" y="-15024"/>
              <a:ext cx="1451682" cy="148173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3" name="Google Shape;503;p51"/>
          <p:cNvGrpSpPr/>
          <p:nvPr/>
        </p:nvGrpSpPr>
        <p:grpSpPr>
          <a:xfrm>
            <a:off x="0" y="3936207"/>
            <a:ext cx="9143998" cy="1669629"/>
            <a:chOff x="0" y="-66675"/>
            <a:chExt cx="4816592" cy="879475"/>
          </a:xfrm>
        </p:grpSpPr>
        <p:sp>
          <p:nvSpPr>
            <p:cNvPr id="504" name="Google Shape;504;p51"/>
            <p:cNvSpPr/>
            <p:nvPr/>
          </p:nvSpPr>
          <p:spPr>
            <a:xfrm>
              <a:off x="0" y="0"/>
              <a:ext cx="4816592" cy="569265"/>
            </a:xfrm>
            <a:custGeom>
              <a:avLst/>
              <a:gdLst/>
              <a:ahLst/>
              <a:cxnLst/>
              <a:rect l="l" t="t" r="r" b="b"/>
              <a:pathLst>
                <a:path w="4816592" h="569265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569265"/>
                  </a:lnTo>
                  <a:lnTo>
                    <a:pt x="0" y="569265"/>
                  </a:lnTo>
                  <a:close/>
                </a:path>
              </a:pathLst>
            </a:custGeom>
            <a:solidFill>
              <a:srgbClr val="00C2CB"/>
            </a:solidFill>
            <a:ln>
              <a:noFill/>
            </a:ln>
          </p:spPr>
        </p:sp>
        <p:sp>
          <p:nvSpPr>
            <p:cNvPr id="505" name="Google Shape;505;p51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06" name="Google Shape;506;p51"/>
          <p:cNvPicPr preferRelativeResize="0"/>
          <p:nvPr/>
        </p:nvPicPr>
        <p:blipFill rotWithShape="1">
          <a:blip r:embed="rId5">
            <a:alphaModFix/>
          </a:blip>
          <a:srcRect l="5541" t="5341" b="58472"/>
          <a:stretch/>
        </p:blipFill>
        <p:spPr>
          <a:xfrm>
            <a:off x="576846" y="3840503"/>
            <a:ext cx="7284606" cy="18609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7" name="Google Shape;507;p51"/>
          <p:cNvGrpSpPr/>
          <p:nvPr/>
        </p:nvGrpSpPr>
        <p:grpSpPr>
          <a:xfrm>
            <a:off x="14563" y="175671"/>
            <a:ext cx="1543020" cy="1669595"/>
            <a:chOff x="0" y="-66675"/>
            <a:chExt cx="812800" cy="879475"/>
          </a:xfrm>
        </p:grpSpPr>
        <p:sp>
          <p:nvSpPr>
            <p:cNvPr id="508" name="Google Shape;508;p51"/>
            <p:cNvSpPr/>
            <p:nvPr/>
          </p:nvSpPr>
          <p:spPr>
            <a:xfrm>
              <a:off x="0" y="0"/>
              <a:ext cx="198299" cy="305444"/>
            </a:xfrm>
            <a:custGeom>
              <a:avLst/>
              <a:gdLst/>
              <a:ahLst/>
              <a:cxnLst/>
              <a:rect l="l" t="t" r="r" b="b"/>
              <a:pathLst>
                <a:path w="198299" h="305444" extrusionOk="0">
                  <a:moveTo>
                    <a:pt x="0" y="0"/>
                  </a:moveTo>
                  <a:lnTo>
                    <a:pt x="198299" y="0"/>
                  </a:lnTo>
                  <a:lnTo>
                    <a:pt x="198299" y="305444"/>
                  </a:lnTo>
                  <a:lnTo>
                    <a:pt x="0" y="305444"/>
                  </a:lnTo>
                  <a:close/>
                </a:path>
              </a:pathLst>
            </a:custGeom>
            <a:solidFill>
              <a:srgbClr val="8C52FF"/>
            </a:solidFill>
            <a:ln>
              <a:noFill/>
            </a:ln>
          </p:spPr>
        </p:sp>
        <p:sp>
          <p:nvSpPr>
            <p:cNvPr id="509" name="Google Shape;509;p51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0" name="Google Shape;510;p51"/>
          <p:cNvGrpSpPr/>
          <p:nvPr/>
        </p:nvGrpSpPr>
        <p:grpSpPr>
          <a:xfrm>
            <a:off x="1200099" y="862493"/>
            <a:ext cx="3034151" cy="1656220"/>
            <a:chOff x="0" y="-1259133"/>
            <a:chExt cx="8091070" cy="4416586"/>
          </a:xfrm>
        </p:grpSpPr>
        <p:sp>
          <p:nvSpPr>
            <p:cNvPr id="511" name="Google Shape;511;p51"/>
            <p:cNvSpPr txBox="1"/>
            <p:nvPr/>
          </p:nvSpPr>
          <p:spPr>
            <a:xfrm>
              <a:off x="586970" y="-1259133"/>
              <a:ext cx="7281900" cy="174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600">
                  <a:solidFill>
                    <a:srgbClr val="8C52FF"/>
                  </a:solidFill>
                </a:rPr>
                <a:t>High_end tech products</a:t>
              </a:r>
              <a:endParaRPr sz="1600">
                <a:solidFill>
                  <a:srgbClr val="8C52FF"/>
                </a:solidFill>
              </a:endParaRPr>
            </a:p>
            <a:p>
              <a:pPr marL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fr" sz="11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is MAGIST a good  fit for high_end tech products?</a:t>
              </a:r>
              <a:endParaRPr sz="1600">
                <a:solidFill>
                  <a:srgbClr val="8C52FF"/>
                </a:solidFill>
              </a:endParaRPr>
            </a:p>
          </p:txBody>
        </p:sp>
        <p:pic>
          <p:nvPicPr>
            <p:cNvPr id="512" name="Google Shape;512;p51"/>
            <p:cNvPicPr preferRelativeResize="0"/>
            <p:nvPr/>
          </p:nvPicPr>
          <p:blipFill rotWithShape="1">
            <a:blip r:embed="rId3">
              <a:alphaModFix/>
            </a:blip>
            <a:srcRect l="45162" t="6106" r="7621" b="46709"/>
            <a:stretch/>
          </p:blipFill>
          <p:spPr>
            <a:xfrm>
              <a:off x="0" y="-1259125"/>
              <a:ext cx="587001" cy="5865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3" name="Google Shape;513;p51"/>
            <p:cNvSpPr txBox="1"/>
            <p:nvPr/>
          </p:nvSpPr>
          <p:spPr>
            <a:xfrm>
              <a:off x="809170" y="481152"/>
              <a:ext cx="7281900" cy="267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800">
                  <a:solidFill>
                    <a:srgbClr val="8C52FF"/>
                  </a:solidFill>
                </a:rPr>
                <a:t>Delivery time</a:t>
              </a:r>
              <a:endParaRPr sz="1800">
                <a:solidFill>
                  <a:srgbClr val="8C52FF"/>
                </a:solidFill>
              </a:endParaRPr>
            </a:p>
            <a:p>
              <a:pPr marL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fr" sz="11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is the delivery in MAGIST fast enough ? how much time does it take for the order to be delivered ?</a:t>
              </a:r>
              <a:endParaRPr sz="1800">
                <a:solidFill>
                  <a:srgbClr val="8C52FF"/>
                </a:solidFill>
              </a:endParaRPr>
            </a:p>
          </p:txBody>
        </p:sp>
        <p:pic>
          <p:nvPicPr>
            <p:cNvPr id="514" name="Google Shape;514;p51"/>
            <p:cNvPicPr preferRelativeResize="0"/>
            <p:nvPr/>
          </p:nvPicPr>
          <p:blipFill rotWithShape="1">
            <a:blip r:embed="rId3">
              <a:alphaModFix/>
            </a:blip>
            <a:srcRect l="45162" t="6106" r="7621" b="46709"/>
            <a:stretch/>
          </p:blipFill>
          <p:spPr>
            <a:xfrm>
              <a:off x="0" y="481160"/>
              <a:ext cx="587001" cy="58658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5" name="Google Shape;515;p51"/>
          <p:cNvPicPr preferRelativeResize="0"/>
          <p:nvPr/>
        </p:nvPicPr>
        <p:blipFill rotWithShape="1">
          <a:blip r:embed="rId3">
            <a:alphaModFix amt="72000"/>
          </a:blip>
          <a:srcRect r="54837" b="53903"/>
          <a:stretch/>
        </p:blipFill>
        <p:spPr>
          <a:xfrm rot="5400000">
            <a:off x="581083" y="4349248"/>
            <a:ext cx="409977" cy="418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51"/>
          <p:cNvPicPr preferRelativeResize="0"/>
          <p:nvPr/>
        </p:nvPicPr>
        <p:blipFill rotWithShape="1">
          <a:blip r:embed="rId4">
            <a:alphaModFix amt="72000"/>
          </a:blip>
          <a:srcRect r="54837" b="53903"/>
          <a:stretch/>
        </p:blipFill>
        <p:spPr>
          <a:xfrm rot="5400000">
            <a:off x="7827990" y="3887546"/>
            <a:ext cx="265522" cy="271018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51"/>
          <p:cNvSpPr txBox="1"/>
          <p:nvPr/>
        </p:nvSpPr>
        <p:spPr>
          <a:xfrm>
            <a:off x="518494" y="277501"/>
            <a:ext cx="5391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Add an Agenda Page</a:t>
            </a:r>
            <a:endParaRPr sz="700"/>
          </a:p>
        </p:txBody>
      </p:sp>
      <p:grpSp>
        <p:nvGrpSpPr>
          <p:cNvPr id="518" name="Google Shape;518;p51"/>
          <p:cNvGrpSpPr/>
          <p:nvPr/>
        </p:nvGrpSpPr>
        <p:grpSpPr>
          <a:xfrm>
            <a:off x="1200095" y="1627193"/>
            <a:ext cx="6260751" cy="1111497"/>
            <a:chOff x="-8604267" y="0"/>
            <a:chExt cx="16695337" cy="2963992"/>
          </a:xfrm>
        </p:grpSpPr>
        <p:sp>
          <p:nvSpPr>
            <p:cNvPr id="519" name="Google Shape;519;p51"/>
            <p:cNvSpPr txBox="1"/>
            <p:nvPr/>
          </p:nvSpPr>
          <p:spPr>
            <a:xfrm>
              <a:off x="809170" y="0"/>
              <a:ext cx="72819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pic>
          <p:nvPicPr>
            <p:cNvPr id="520" name="Google Shape;520;p51"/>
            <p:cNvPicPr preferRelativeResize="0"/>
            <p:nvPr/>
          </p:nvPicPr>
          <p:blipFill rotWithShape="1">
            <a:blip r:embed="rId3">
              <a:alphaModFix/>
            </a:blip>
            <a:srcRect l="45162" t="6105" r="7620" b="46711"/>
            <a:stretch/>
          </p:blipFill>
          <p:spPr>
            <a:xfrm>
              <a:off x="-8604267" y="2377408"/>
              <a:ext cx="587001" cy="5865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1" name="Google Shape;521;p51"/>
            <p:cNvSpPr txBox="1"/>
            <p:nvPr/>
          </p:nvSpPr>
          <p:spPr>
            <a:xfrm>
              <a:off x="809170" y="1697219"/>
              <a:ext cx="72819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" name="Google Shape;526;p52"/>
          <p:cNvGrpSpPr/>
          <p:nvPr/>
        </p:nvGrpSpPr>
        <p:grpSpPr>
          <a:xfrm>
            <a:off x="810371" y="1277387"/>
            <a:ext cx="3754255" cy="3354150"/>
            <a:chOff x="-2136775" y="-3243395"/>
            <a:chExt cx="10011347" cy="8944403"/>
          </a:xfrm>
        </p:grpSpPr>
        <p:grpSp>
          <p:nvGrpSpPr>
            <p:cNvPr id="527" name="Google Shape;527;p52"/>
            <p:cNvGrpSpPr/>
            <p:nvPr/>
          </p:nvGrpSpPr>
          <p:grpSpPr>
            <a:xfrm rot="2005963">
              <a:off x="-1250684" y="483495"/>
              <a:ext cx="4114800" cy="4452329"/>
              <a:chOff x="0" y="-66675"/>
              <a:chExt cx="812800" cy="879475"/>
            </a:xfrm>
          </p:grpSpPr>
          <p:sp>
            <p:nvSpPr>
              <p:cNvPr id="528" name="Google Shape;528;p52"/>
              <p:cNvSpPr/>
              <p:nvPr/>
            </p:nvSpPr>
            <p:spPr>
              <a:xfrm>
                <a:off x="0" y="0"/>
                <a:ext cx="812800" cy="4671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6715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46715"/>
                    </a:lnTo>
                    <a:lnTo>
                      <a:pt x="0" y="46715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</p:sp>
          <p:sp>
            <p:nvSpPr>
              <p:cNvPr id="529" name="Google Shape;529;p52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52"/>
            <p:cNvGrpSpPr/>
            <p:nvPr/>
          </p:nvGrpSpPr>
          <p:grpSpPr>
            <a:xfrm rot="8954029">
              <a:off x="2910564" y="-2504268"/>
              <a:ext cx="4114800" cy="4452329"/>
              <a:chOff x="0" y="-66675"/>
              <a:chExt cx="812800" cy="879475"/>
            </a:xfrm>
          </p:grpSpPr>
          <p:sp>
            <p:nvSpPr>
              <p:cNvPr id="531" name="Google Shape;531;p52"/>
              <p:cNvSpPr/>
              <p:nvPr/>
            </p:nvSpPr>
            <p:spPr>
              <a:xfrm>
                <a:off x="0" y="0"/>
                <a:ext cx="812800" cy="4671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6715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46715"/>
                    </a:lnTo>
                    <a:lnTo>
                      <a:pt x="0" y="46715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</p:sp>
          <p:sp>
            <p:nvSpPr>
              <p:cNvPr id="532" name="Google Shape;532;p52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33" name="Google Shape;533;p52"/>
          <p:cNvGrpSpPr/>
          <p:nvPr/>
        </p:nvGrpSpPr>
        <p:grpSpPr>
          <a:xfrm>
            <a:off x="623137" y="2016706"/>
            <a:ext cx="1560876" cy="1352112"/>
            <a:chOff x="0" y="0"/>
            <a:chExt cx="4162334" cy="3605633"/>
          </a:xfrm>
        </p:grpSpPr>
        <p:grpSp>
          <p:nvGrpSpPr>
            <p:cNvPr id="534" name="Google Shape;534;p52"/>
            <p:cNvGrpSpPr/>
            <p:nvPr/>
          </p:nvGrpSpPr>
          <p:grpSpPr>
            <a:xfrm>
              <a:off x="0" y="198061"/>
              <a:ext cx="4114800" cy="3407572"/>
              <a:chOff x="0" y="0"/>
              <a:chExt cx="812800" cy="673100"/>
            </a:xfrm>
          </p:grpSpPr>
          <p:sp>
            <p:nvSpPr>
              <p:cNvPr id="535" name="Google Shape;535;p52"/>
              <p:cNvSpPr/>
              <p:nvPr/>
            </p:nvSpPr>
            <p:spPr>
              <a:xfrm>
                <a:off x="0" y="0"/>
                <a:ext cx="812800" cy="38996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89969" extrusionOk="0">
                    <a:moveTo>
                      <a:pt x="406400" y="0"/>
                    </a:moveTo>
                    <a:lnTo>
                      <a:pt x="812800" y="194985"/>
                    </a:lnTo>
                    <a:lnTo>
                      <a:pt x="406400" y="389969"/>
                    </a:lnTo>
                    <a:lnTo>
                      <a:pt x="0" y="1949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</p:sp>
          <p:sp>
            <p:nvSpPr>
              <p:cNvPr id="536" name="Google Shape;536;p52"/>
              <p:cNvSpPr txBox="1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7" name="Google Shape;537;p52"/>
            <p:cNvGrpSpPr/>
            <p:nvPr/>
          </p:nvGrpSpPr>
          <p:grpSpPr>
            <a:xfrm>
              <a:off x="47534" y="0"/>
              <a:ext cx="4114800" cy="3407572"/>
              <a:chOff x="0" y="0"/>
              <a:chExt cx="812800" cy="673100"/>
            </a:xfrm>
          </p:grpSpPr>
          <p:sp>
            <p:nvSpPr>
              <p:cNvPr id="538" name="Google Shape;538;p52"/>
              <p:cNvSpPr/>
              <p:nvPr/>
            </p:nvSpPr>
            <p:spPr>
              <a:xfrm>
                <a:off x="0" y="0"/>
                <a:ext cx="812800" cy="38996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89969" extrusionOk="0">
                    <a:moveTo>
                      <a:pt x="406400" y="0"/>
                    </a:moveTo>
                    <a:lnTo>
                      <a:pt x="812800" y="194985"/>
                    </a:lnTo>
                    <a:lnTo>
                      <a:pt x="406400" y="389969"/>
                    </a:lnTo>
                    <a:lnTo>
                      <a:pt x="0" y="1949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C2CB"/>
              </a:solidFill>
              <a:ln>
                <a:noFill/>
              </a:ln>
            </p:spPr>
          </p:sp>
          <p:sp>
            <p:nvSpPr>
              <p:cNvPr id="539" name="Google Shape;539;p52"/>
              <p:cNvSpPr txBox="1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40" name="Google Shape;540;p52"/>
          <p:cNvGrpSpPr/>
          <p:nvPr/>
        </p:nvGrpSpPr>
        <p:grpSpPr>
          <a:xfrm>
            <a:off x="2179249" y="3121239"/>
            <a:ext cx="1560876" cy="1352112"/>
            <a:chOff x="0" y="0"/>
            <a:chExt cx="4162334" cy="3605633"/>
          </a:xfrm>
        </p:grpSpPr>
        <p:grpSp>
          <p:nvGrpSpPr>
            <p:cNvPr id="541" name="Google Shape;541;p52"/>
            <p:cNvGrpSpPr/>
            <p:nvPr/>
          </p:nvGrpSpPr>
          <p:grpSpPr>
            <a:xfrm>
              <a:off x="0" y="198061"/>
              <a:ext cx="4114800" cy="3407572"/>
              <a:chOff x="0" y="0"/>
              <a:chExt cx="812800" cy="673100"/>
            </a:xfrm>
          </p:grpSpPr>
          <p:sp>
            <p:nvSpPr>
              <p:cNvPr id="542" name="Google Shape;542;p52"/>
              <p:cNvSpPr/>
              <p:nvPr/>
            </p:nvSpPr>
            <p:spPr>
              <a:xfrm>
                <a:off x="0" y="0"/>
                <a:ext cx="812800" cy="38996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89969" extrusionOk="0">
                    <a:moveTo>
                      <a:pt x="406400" y="0"/>
                    </a:moveTo>
                    <a:lnTo>
                      <a:pt x="812800" y="194985"/>
                    </a:lnTo>
                    <a:lnTo>
                      <a:pt x="406400" y="389969"/>
                    </a:lnTo>
                    <a:lnTo>
                      <a:pt x="0" y="1949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</p:sp>
          <p:sp>
            <p:nvSpPr>
              <p:cNvPr id="543" name="Google Shape;543;p52"/>
              <p:cNvSpPr txBox="1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4" name="Google Shape;544;p52"/>
            <p:cNvGrpSpPr/>
            <p:nvPr/>
          </p:nvGrpSpPr>
          <p:grpSpPr>
            <a:xfrm>
              <a:off x="47534" y="0"/>
              <a:ext cx="4114800" cy="3407572"/>
              <a:chOff x="0" y="0"/>
              <a:chExt cx="812800" cy="673100"/>
            </a:xfrm>
          </p:grpSpPr>
          <p:sp>
            <p:nvSpPr>
              <p:cNvPr id="545" name="Google Shape;545;p52"/>
              <p:cNvSpPr/>
              <p:nvPr/>
            </p:nvSpPr>
            <p:spPr>
              <a:xfrm>
                <a:off x="0" y="0"/>
                <a:ext cx="812800" cy="38996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89969" extrusionOk="0">
                    <a:moveTo>
                      <a:pt x="406400" y="0"/>
                    </a:moveTo>
                    <a:lnTo>
                      <a:pt x="812800" y="194985"/>
                    </a:lnTo>
                    <a:lnTo>
                      <a:pt x="406400" y="389969"/>
                    </a:lnTo>
                    <a:lnTo>
                      <a:pt x="0" y="1949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C2CB"/>
              </a:solidFill>
              <a:ln>
                <a:noFill/>
              </a:ln>
            </p:spPr>
          </p:sp>
          <p:sp>
            <p:nvSpPr>
              <p:cNvPr id="546" name="Google Shape;546;p52"/>
              <p:cNvSpPr txBox="1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47" name="Google Shape;547;p52"/>
          <p:cNvGrpSpPr/>
          <p:nvPr/>
        </p:nvGrpSpPr>
        <p:grpSpPr>
          <a:xfrm>
            <a:off x="3874028" y="2092906"/>
            <a:ext cx="1560875" cy="1352112"/>
            <a:chOff x="0" y="0"/>
            <a:chExt cx="4162334" cy="3605633"/>
          </a:xfrm>
        </p:grpSpPr>
        <p:grpSp>
          <p:nvGrpSpPr>
            <p:cNvPr id="548" name="Google Shape;548;p52"/>
            <p:cNvGrpSpPr/>
            <p:nvPr/>
          </p:nvGrpSpPr>
          <p:grpSpPr>
            <a:xfrm>
              <a:off x="0" y="198061"/>
              <a:ext cx="4114800" cy="3407572"/>
              <a:chOff x="0" y="0"/>
              <a:chExt cx="812800" cy="673100"/>
            </a:xfrm>
          </p:grpSpPr>
          <p:sp>
            <p:nvSpPr>
              <p:cNvPr id="549" name="Google Shape;549;p52"/>
              <p:cNvSpPr/>
              <p:nvPr/>
            </p:nvSpPr>
            <p:spPr>
              <a:xfrm>
                <a:off x="0" y="0"/>
                <a:ext cx="812800" cy="38996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89969" extrusionOk="0">
                    <a:moveTo>
                      <a:pt x="406400" y="0"/>
                    </a:moveTo>
                    <a:lnTo>
                      <a:pt x="812800" y="194985"/>
                    </a:lnTo>
                    <a:lnTo>
                      <a:pt x="406400" y="389969"/>
                    </a:lnTo>
                    <a:lnTo>
                      <a:pt x="0" y="1949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</p:sp>
          <p:sp>
            <p:nvSpPr>
              <p:cNvPr id="550" name="Google Shape;550;p52"/>
              <p:cNvSpPr txBox="1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52"/>
            <p:cNvGrpSpPr/>
            <p:nvPr/>
          </p:nvGrpSpPr>
          <p:grpSpPr>
            <a:xfrm>
              <a:off x="47534" y="0"/>
              <a:ext cx="4114800" cy="3407572"/>
              <a:chOff x="0" y="0"/>
              <a:chExt cx="812800" cy="673100"/>
            </a:xfrm>
          </p:grpSpPr>
          <p:sp>
            <p:nvSpPr>
              <p:cNvPr id="552" name="Google Shape;552;p52"/>
              <p:cNvSpPr/>
              <p:nvPr/>
            </p:nvSpPr>
            <p:spPr>
              <a:xfrm>
                <a:off x="0" y="0"/>
                <a:ext cx="812800" cy="38996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89969" extrusionOk="0">
                    <a:moveTo>
                      <a:pt x="406400" y="0"/>
                    </a:moveTo>
                    <a:lnTo>
                      <a:pt x="812800" y="194985"/>
                    </a:lnTo>
                    <a:lnTo>
                      <a:pt x="406400" y="389969"/>
                    </a:lnTo>
                    <a:lnTo>
                      <a:pt x="0" y="1949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C2CB"/>
              </a:solidFill>
              <a:ln>
                <a:noFill/>
              </a:ln>
            </p:spPr>
          </p:sp>
          <p:sp>
            <p:nvSpPr>
              <p:cNvPr id="553" name="Google Shape;553;p52"/>
              <p:cNvSpPr txBox="1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52"/>
          <p:cNvGrpSpPr/>
          <p:nvPr/>
        </p:nvGrpSpPr>
        <p:grpSpPr>
          <a:xfrm>
            <a:off x="5660068" y="3137490"/>
            <a:ext cx="1560876" cy="1352112"/>
            <a:chOff x="0" y="0"/>
            <a:chExt cx="4162334" cy="3605633"/>
          </a:xfrm>
        </p:grpSpPr>
        <p:grpSp>
          <p:nvGrpSpPr>
            <p:cNvPr id="555" name="Google Shape;555;p52"/>
            <p:cNvGrpSpPr/>
            <p:nvPr/>
          </p:nvGrpSpPr>
          <p:grpSpPr>
            <a:xfrm>
              <a:off x="0" y="198061"/>
              <a:ext cx="4114800" cy="3407572"/>
              <a:chOff x="0" y="0"/>
              <a:chExt cx="812800" cy="673100"/>
            </a:xfrm>
          </p:grpSpPr>
          <p:sp>
            <p:nvSpPr>
              <p:cNvPr id="556" name="Google Shape;556;p52"/>
              <p:cNvSpPr/>
              <p:nvPr/>
            </p:nvSpPr>
            <p:spPr>
              <a:xfrm>
                <a:off x="0" y="0"/>
                <a:ext cx="812800" cy="38996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89969" extrusionOk="0">
                    <a:moveTo>
                      <a:pt x="406400" y="0"/>
                    </a:moveTo>
                    <a:lnTo>
                      <a:pt x="812800" y="194985"/>
                    </a:lnTo>
                    <a:lnTo>
                      <a:pt x="406400" y="389969"/>
                    </a:lnTo>
                    <a:lnTo>
                      <a:pt x="0" y="1949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</p:sp>
          <p:sp>
            <p:nvSpPr>
              <p:cNvPr id="557" name="Google Shape;557;p52"/>
              <p:cNvSpPr txBox="1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52"/>
            <p:cNvGrpSpPr/>
            <p:nvPr/>
          </p:nvGrpSpPr>
          <p:grpSpPr>
            <a:xfrm>
              <a:off x="47534" y="0"/>
              <a:ext cx="4114800" cy="3407572"/>
              <a:chOff x="0" y="0"/>
              <a:chExt cx="812800" cy="673100"/>
            </a:xfrm>
          </p:grpSpPr>
          <p:sp>
            <p:nvSpPr>
              <p:cNvPr id="559" name="Google Shape;559;p52"/>
              <p:cNvSpPr/>
              <p:nvPr/>
            </p:nvSpPr>
            <p:spPr>
              <a:xfrm>
                <a:off x="0" y="0"/>
                <a:ext cx="812800" cy="38996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89969" extrusionOk="0">
                    <a:moveTo>
                      <a:pt x="406400" y="0"/>
                    </a:moveTo>
                    <a:lnTo>
                      <a:pt x="812800" y="194985"/>
                    </a:lnTo>
                    <a:lnTo>
                      <a:pt x="406400" y="389969"/>
                    </a:lnTo>
                    <a:lnTo>
                      <a:pt x="0" y="1949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C2CB"/>
              </a:solidFill>
              <a:ln>
                <a:noFill/>
              </a:ln>
            </p:spPr>
          </p:sp>
          <p:sp>
            <p:nvSpPr>
              <p:cNvPr id="560" name="Google Shape;560;p52"/>
              <p:cNvSpPr txBox="1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61" name="Google Shape;561;p52"/>
          <p:cNvGrpSpPr/>
          <p:nvPr/>
        </p:nvGrpSpPr>
        <p:grpSpPr>
          <a:xfrm>
            <a:off x="0" y="279168"/>
            <a:ext cx="1543047" cy="1669630"/>
            <a:chOff x="0" y="-66675"/>
            <a:chExt cx="812800" cy="879475"/>
          </a:xfrm>
        </p:grpSpPr>
        <p:sp>
          <p:nvSpPr>
            <p:cNvPr id="562" name="Google Shape;562;p52"/>
            <p:cNvSpPr/>
            <p:nvPr/>
          </p:nvSpPr>
          <p:spPr>
            <a:xfrm>
              <a:off x="0" y="0"/>
              <a:ext cx="198299" cy="305444"/>
            </a:xfrm>
            <a:custGeom>
              <a:avLst/>
              <a:gdLst/>
              <a:ahLst/>
              <a:cxnLst/>
              <a:rect l="l" t="t" r="r" b="b"/>
              <a:pathLst>
                <a:path w="198299" h="305444" extrusionOk="0">
                  <a:moveTo>
                    <a:pt x="0" y="0"/>
                  </a:moveTo>
                  <a:lnTo>
                    <a:pt x="198299" y="0"/>
                  </a:lnTo>
                  <a:lnTo>
                    <a:pt x="198299" y="305444"/>
                  </a:lnTo>
                  <a:lnTo>
                    <a:pt x="0" y="305444"/>
                  </a:lnTo>
                  <a:close/>
                </a:path>
              </a:pathLst>
            </a:custGeom>
            <a:solidFill>
              <a:srgbClr val="8C52FF"/>
            </a:solidFill>
            <a:ln>
              <a:noFill/>
            </a:ln>
          </p:spPr>
        </p:sp>
        <p:sp>
          <p:nvSpPr>
            <p:cNvPr id="563" name="Google Shape;563;p52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4" name="Google Shape;564;p52"/>
          <p:cNvGrpSpPr/>
          <p:nvPr/>
        </p:nvGrpSpPr>
        <p:grpSpPr>
          <a:xfrm>
            <a:off x="8021897" y="289265"/>
            <a:ext cx="691157" cy="677142"/>
            <a:chOff x="0" y="0"/>
            <a:chExt cx="1843086" cy="1805712"/>
          </a:xfrm>
        </p:grpSpPr>
        <p:pic>
          <p:nvPicPr>
            <p:cNvPr id="565" name="Google Shape;565;p52"/>
            <p:cNvPicPr preferRelativeResize="0"/>
            <p:nvPr/>
          </p:nvPicPr>
          <p:blipFill rotWithShape="1">
            <a:blip r:embed="rId3">
              <a:alphaModFix amt="72000"/>
            </a:blip>
            <a:srcRect r="54837" b="53903"/>
            <a:stretch/>
          </p:blipFill>
          <p:spPr>
            <a:xfrm rot="5400000">
              <a:off x="376381" y="-15024"/>
              <a:ext cx="1451682" cy="14817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6" name="Google Shape;566;p52"/>
            <p:cNvPicPr preferRelativeResize="0"/>
            <p:nvPr/>
          </p:nvPicPr>
          <p:blipFill rotWithShape="1">
            <a:blip r:embed="rId4">
              <a:alphaModFix amt="72000"/>
            </a:blip>
            <a:srcRect r="54837" b="53903"/>
            <a:stretch/>
          </p:blipFill>
          <p:spPr>
            <a:xfrm rot="5400000">
              <a:off x="7328" y="1090325"/>
              <a:ext cx="708059" cy="7227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7" name="Google Shape;567;p52"/>
          <p:cNvGrpSpPr/>
          <p:nvPr/>
        </p:nvGrpSpPr>
        <p:grpSpPr>
          <a:xfrm>
            <a:off x="4175841" y="1277183"/>
            <a:ext cx="3754381" cy="3354542"/>
            <a:chOff x="-2137112" y="-3243938"/>
            <a:chExt cx="10011682" cy="8945446"/>
          </a:xfrm>
        </p:grpSpPr>
        <p:grpSp>
          <p:nvGrpSpPr>
            <p:cNvPr id="568" name="Google Shape;568;p52"/>
            <p:cNvGrpSpPr/>
            <p:nvPr/>
          </p:nvGrpSpPr>
          <p:grpSpPr>
            <a:xfrm rot="2005960">
              <a:off x="-1250850" y="483437"/>
              <a:ext cx="4114773" cy="4452946"/>
              <a:chOff x="0" y="-66675"/>
              <a:chExt cx="812800" cy="879600"/>
            </a:xfrm>
          </p:grpSpPr>
          <p:sp>
            <p:nvSpPr>
              <p:cNvPr id="569" name="Google Shape;569;p52"/>
              <p:cNvSpPr/>
              <p:nvPr/>
            </p:nvSpPr>
            <p:spPr>
              <a:xfrm>
                <a:off x="0" y="0"/>
                <a:ext cx="812800" cy="4671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6715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46715"/>
                    </a:lnTo>
                    <a:lnTo>
                      <a:pt x="0" y="46715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</p:sp>
          <p:sp>
            <p:nvSpPr>
              <p:cNvPr id="570" name="Google Shape;570;p52"/>
              <p:cNvSpPr txBox="1"/>
              <p:nvPr/>
            </p:nvSpPr>
            <p:spPr>
              <a:xfrm>
                <a:off x="0" y="-66675"/>
                <a:ext cx="812700" cy="87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1" name="Google Shape;571;p52"/>
            <p:cNvGrpSpPr/>
            <p:nvPr/>
          </p:nvGrpSpPr>
          <p:grpSpPr>
            <a:xfrm rot="8953995">
              <a:off x="2910418" y="-2504825"/>
              <a:ext cx="4114811" cy="4452942"/>
              <a:chOff x="0" y="-66675"/>
              <a:chExt cx="812800" cy="879600"/>
            </a:xfrm>
          </p:grpSpPr>
          <p:sp>
            <p:nvSpPr>
              <p:cNvPr id="572" name="Google Shape;572;p52"/>
              <p:cNvSpPr/>
              <p:nvPr/>
            </p:nvSpPr>
            <p:spPr>
              <a:xfrm>
                <a:off x="0" y="0"/>
                <a:ext cx="812800" cy="4671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6715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46715"/>
                    </a:lnTo>
                    <a:lnTo>
                      <a:pt x="0" y="46715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</p:sp>
          <p:sp>
            <p:nvSpPr>
              <p:cNvPr id="573" name="Google Shape;573;p52"/>
              <p:cNvSpPr txBox="1"/>
              <p:nvPr/>
            </p:nvSpPr>
            <p:spPr>
              <a:xfrm>
                <a:off x="0" y="-66675"/>
                <a:ext cx="812700" cy="87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574" name="Google Shape;574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68440" y="2060588"/>
            <a:ext cx="470269" cy="511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5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07321" y="3284756"/>
            <a:ext cx="304732" cy="487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5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07662" y="2223044"/>
            <a:ext cx="493607" cy="493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5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227490" y="3265285"/>
            <a:ext cx="460137" cy="4463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8" name="Google Shape;578;p52"/>
          <p:cNvGrpSpPr/>
          <p:nvPr/>
        </p:nvGrpSpPr>
        <p:grpSpPr>
          <a:xfrm>
            <a:off x="7124918" y="1998965"/>
            <a:ext cx="1560875" cy="1351969"/>
            <a:chOff x="0" y="0"/>
            <a:chExt cx="4162334" cy="3605250"/>
          </a:xfrm>
        </p:grpSpPr>
        <p:grpSp>
          <p:nvGrpSpPr>
            <p:cNvPr id="579" name="Google Shape;579;p52"/>
            <p:cNvGrpSpPr/>
            <p:nvPr/>
          </p:nvGrpSpPr>
          <p:grpSpPr>
            <a:xfrm>
              <a:off x="0" y="198061"/>
              <a:ext cx="4114800" cy="3407189"/>
              <a:chOff x="0" y="0"/>
              <a:chExt cx="812800" cy="673025"/>
            </a:xfrm>
          </p:grpSpPr>
          <p:sp>
            <p:nvSpPr>
              <p:cNvPr id="580" name="Google Shape;580;p52"/>
              <p:cNvSpPr/>
              <p:nvPr/>
            </p:nvSpPr>
            <p:spPr>
              <a:xfrm>
                <a:off x="0" y="0"/>
                <a:ext cx="812800" cy="38996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89969" extrusionOk="0">
                    <a:moveTo>
                      <a:pt x="406400" y="0"/>
                    </a:moveTo>
                    <a:lnTo>
                      <a:pt x="812800" y="194985"/>
                    </a:lnTo>
                    <a:lnTo>
                      <a:pt x="406400" y="389969"/>
                    </a:lnTo>
                    <a:lnTo>
                      <a:pt x="0" y="1949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</p:sp>
          <p:sp>
            <p:nvSpPr>
              <p:cNvPr id="581" name="Google Shape;581;p52"/>
              <p:cNvSpPr txBox="1"/>
              <p:nvPr/>
            </p:nvSpPr>
            <p:spPr>
              <a:xfrm>
                <a:off x="139700" y="73025"/>
                <a:ext cx="533400" cy="60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52"/>
            <p:cNvGrpSpPr/>
            <p:nvPr/>
          </p:nvGrpSpPr>
          <p:grpSpPr>
            <a:xfrm>
              <a:off x="47534" y="0"/>
              <a:ext cx="4114800" cy="3407189"/>
              <a:chOff x="0" y="0"/>
              <a:chExt cx="812800" cy="673025"/>
            </a:xfrm>
          </p:grpSpPr>
          <p:sp>
            <p:nvSpPr>
              <p:cNvPr id="583" name="Google Shape;583;p52"/>
              <p:cNvSpPr/>
              <p:nvPr/>
            </p:nvSpPr>
            <p:spPr>
              <a:xfrm>
                <a:off x="0" y="0"/>
                <a:ext cx="812800" cy="38996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89969" extrusionOk="0">
                    <a:moveTo>
                      <a:pt x="406400" y="0"/>
                    </a:moveTo>
                    <a:lnTo>
                      <a:pt x="812800" y="194985"/>
                    </a:lnTo>
                    <a:lnTo>
                      <a:pt x="406400" y="389969"/>
                    </a:lnTo>
                    <a:lnTo>
                      <a:pt x="0" y="1949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C2CB"/>
              </a:solidFill>
              <a:ln>
                <a:noFill/>
              </a:ln>
            </p:spPr>
          </p:sp>
          <p:sp>
            <p:nvSpPr>
              <p:cNvPr id="584" name="Google Shape;584;p52"/>
              <p:cNvSpPr txBox="1"/>
              <p:nvPr/>
            </p:nvSpPr>
            <p:spPr>
              <a:xfrm>
                <a:off x="139700" y="73025"/>
                <a:ext cx="533400" cy="60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585" name="Google Shape;585;p5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668515" y="2181777"/>
            <a:ext cx="503192" cy="389974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52"/>
          <p:cNvSpPr txBox="1"/>
          <p:nvPr/>
        </p:nvSpPr>
        <p:spPr>
          <a:xfrm>
            <a:off x="487444" y="409575"/>
            <a:ext cx="5383577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Add a Roadmap Page</a:t>
            </a:r>
            <a:endParaRPr sz="700"/>
          </a:p>
        </p:txBody>
      </p:sp>
      <p:sp>
        <p:nvSpPr>
          <p:cNvPr id="587" name="Google Shape;587;p52"/>
          <p:cNvSpPr txBox="1"/>
          <p:nvPr/>
        </p:nvSpPr>
        <p:spPr>
          <a:xfrm>
            <a:off x="487444" y="1127658"/>
            <a:ext cx="5234321" cy="277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0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Elaborate on the data you want to discuss. </a:t>
            </a:r>
            <a:endParaRPr sz="700"/>
          </a:p>
        </p:txBody>
      </p:sp>
      <p:grpSp>
        <p:nvGrpSpPr>
          <p:cNvPr id="588" name="Google Shape;588;p52"/>
          <p:cNvGrpSpPr/>
          <p:nvPr/>
        </p:nvGrpSpPr>
        <p:grpSpPr>
          <a:xfrm>
            <a:off x="697210" y="3096236"/>
            <a:ext cx="1398442" cy="545503"/>
            <a:chOff x="0" y="9525"/>
            <a:chExt cx="3729179" cy="1454676"/>
          </a:xfrm>
        </p:grpSpPr>
        <p:sp>
          <p:nvSpPr>
            <p:cNvPr id="589" name="Google Shape;589;p52"/>
            <p:cNvSpPr txBox="1"/>
            <p:nvPr/>
          </p:nvSpPr>
          <p:spPr>
            <a:xfrm>
              <a:off x="13532" y="9525"/>
              <a:ext cx="3715647" cy="473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 b="1" i="0" u="none" strike="noStrike" cap="non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Add a main point</a:t>
              </a:r>
              <a:endParaRPr sz="700"/>
            </a:p>
          </p:txBody>
        </p:sp>
        <p:sp>
          <p:nvSpPr>
            <p:cNvPr id="590" name="Google Shape;590;p52"/>
            <p:cNvSpPr txBox="1"/>
            <p:nvPr/>
          </p:nvSpPr>
          <p:spPr>
            <a:xfrm>
              <a:off x="0" y="683786"/>
              <a:ext cx="3069615" cy="7804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 b="0" i="0" u="none" strike="noStrike" cap="non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Elaborate on what you want to discuss. </a:t>
              </a:r>
              <a:endParaRPr sz="700"/>
            </a:p>
          </p:txBody>
        </p:sp>
      </p:grpSp>
      <p:grpSp>
        <p:nvGrpSpPr>
          <p:cNvPr id="591" name="Google Shape;591;p52"/>
          <p:cNvGrpSpPr/>
          <p:nvPr/>
        </p:nvGrpSpPr>
        <p:grpSpPr>
          <a:xfrm>
            <a:off x="2506468" y="4171522"/>
            <a:ext cx="1398442" cy="545503"/>
            <a:chOff x="0" y="9525"/>
            <a:chExt cx="3729179" cy="1454676"/>
          </a:xfrm>
        </p:grpSpPr>
        <p:sp>
          <p:nvSpPr>
            <p:cNvPr id="592" name="Google Shape;592;p52"/>
            <p:cNvSpPr txBox="1"/>
            <p:nvPr/>
          </p:nvSpPr>
          <p:spPr>
            <a:xfrm>
              <a:off x="13532" y="9525"/>
              <a:ext cx="3715647" cy="473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 b="1" i="0" u="none" strike="noStrike" cap="non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Add a main point</a:t>
              </a:r>
              <a:endParaRPr sz="700"/>
            </a:p>
          </p:txBody>
        </p:sp>
        <p:sp>
          <p:nvSpPr>
            <p:cNvPr id="593" name="Google Shape;593;p52"/>
            <p:cNvSpPr txBox="1"/>
            <p:nvPr/>
          </p:nvSpPr>
          <p:spPr>
            <a:xfrm>
              <a:off x="0" y="683786"/>
              <a:ext cx="3069615" cy="7804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 b="0" i="0" u="none" strike="noStrike" cap="non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Elaborate on what you want to discuss. </a:t>
              </a:r>
              <a:endParaRPr sz="700"/>
            </a:p>
          </p:txBody>
        </p:sp>
      </p:grpSp>
      <p:grpSp>
        <p:nvGrpSpPr>
          <p:cNvPr id="594" name="Google Shape;594;p52"/>
          <p:cNvGrpSpPr/>
          <p:nvPr/>
        </p:nvGrpSpPr>
        <p:grpSpPr>
          <a:xfrm>
            <a:off x="5941867" y="4171522"/>
            <a:ext cx="1398442" cy="545503"/>
            <a:chOff x="0" y="9525"/>
            <a:chExt cx="3729179" cy="1454676"/>
          </a:xfrm>
        </p:grpSpPr>
        <p:sp>
          <p:nvSpPr>
            <p:cNvPr id="595" name="Google Shape;595;p52"/>
            <p:cNvSpPr txBox="1"/>
            <p:nvPr/>
          </p:nvSpPr>
          <p:spPr>
            <a:xfrm>
              <a:off x="13532" y="9525"/>
              <a:ext cx="3715647" cy="473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 b="1" i="0" u="none" strike="noStrike" cap="non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Add a main point</a:t>
              </a:r>
              <a:endParaRPr sz="700"/>
            </a:p>
          </p:txBody>
        </p:sp>
        <p:sp>
          <p:nvSpPr>
            <p:cNvPr id="596" name="Google Shape;596;p52"/>
            <p:cNvSpPr txBox="1"/>
            <p:nvPr/>
          </p:nvSpPr>
          <p:spPr>
            <a:xfrm>
              <a:off x="0" y="683786"/>
              <a:ext cx="3069615" cy="7804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 b="0" i="0" u="none" strike="noStrike" cap="non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Elaborate on what you want to discuss. </a:t>
              </a:r>
              <a:endParaRPr sz="700"/>
            </a:p>
          </p:txBody>
        </p:sp>
      </p:grpSp>
      <p:grpSp>
        <p:nvGrpSpPr>
          <p:cNvPr id="597" name="Google Shape;597;p52"/>
          <p:cNvGrpSpPr/>
          <p:nvPr/>
        </p:nvGrpSpPr>
        <p:grpSpPr>
          <a:xfrm>
            <a:off x="4185426" y="3096236"/>
            <a:ext cx="1398442" cy="545503"/>
            <a:chOff x="0" y="9525"/>
            <a:chExt cx="3729179" cy="1454676"/>
          </a:xfrm>
        </p:grpSpPr>
        <p:sp>
          <p:nvSpPr>
            <p:cNvPr id="598" name="Google Shape;598;p52"/>
            <p:cNvSpPr txBox="1"/>
            <p:nvPr/>
          </p:nvSpPr>
          <p:spPr>
            <a:xfrm>
              <a:off x="13532" y="9525"/>
              <a:ext cx="3715647" cy="473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 b="1" i="0" u="none" strike="noStrike" cap="non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Add a main point</a:t>
              </a:r>
              <a:endParaRPr sz="700"/>
            </a:p>
          </p:txBody>
        </p:sp>
        <p:sp>
          <p:nvSpPr>
            <p:cNvPr id="599" name="Google Shape;599;p52"/>
            <p:cNvSpPr txBox="1"/>
            <p:nvPr/>
          </p:nvSpPr>
          <p:spPr>
            <a:xfrm>
              <a:off x="0" y="683786"/>
              <a:ext cx="3069615" cy="7804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 b="0" i="0" u="none" strike="noStrike" cap="non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Elaborate on what you want to discuss. </a:t>
              </a:r>
              <a:endParaRPr sz="700"/>
            </a:p>
          </p:txBody>
        </p:sp>
      </p:grpSp>
      <p:grpSp>
        <p:nvGrpSpPr>
          <p:cNvPr id="600" name="Google Shape;600;p52"/>
          <p:cNvGrpSpPr/>
          <p:nvPr/>
        </p:nvGrpSpPr>
        <p:grpSpPr>
          <a:xfrm>
            <a:off x="7437595" y="3096236"/>
            <a:ext cx="1398442" cy="545503"/>
            <a:chOff x="0" y="9525"/>
            <a:chExt cx="3729179" cy="1454676"/>
          </a:xfrm>
        </p:grpSpPr>
        <p:sp>
          <p:nvSpPr>
            <p:cNvPr id="601" name="Google Shape;601;p52"/>
            <p:cNvSpPr txBox="1"/>
            <p:nvPr/>
          </p:nvSpPr>
          <p:spPr>
            <a:xfrm>
              <a:off x="13532" y="9525"/>
              <a:ext cx="3715647" cy="473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 b="1" i="0" u="none" strike="noStrike" cap="non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Add a main point</a:t>
              </a:r>
              <a:endParaRPr sz="700"/>
            </a:p>
          </p:txBody>
        </p:sp>
        <p:sp>
          <p:nvSpPr>
            <p:cNvPr id="602" name="Google Shape;602;p52"/>
            <p:cNvSpPr txBox="1"/>
            <p:nvPr/>
          </p:nvSpPr>
          <p:spPr>
            <a:xfrm>
              <a:off x="0" y="683786"/>
              <a:ext cx="3069615" cy="7804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 b="0" i="0" u="none" strike="noStrike" cap="non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Elaborate on what you want to discuss. </a:t>
              </a:r>
              <a:endParaRPr sz="70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/>
        </p:nvSpPr>
        <p:spPr>
          <a:xfrm>
            <a:off x="224425" y="1158250"/>
            <a:ext cx="4563900" cy="14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9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Strategic recommendation</a:t>
            </a:r>
            <a:endParaRPr sz="39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52" name="Google Shape;152;p26"/>
          <p:cNvPicPr preferRelativeResize="0"/>
          <p:nvPr/>
        </p:nvPicPr>
        <p:blipFill rotWithShape="1">
          <a:blip r:embed="rId3">
            <a:alphaModFix amt="34000"/>
          </a:blip>
          <a:srcRect l="1405" t="1528" r="2329" b="1712"/>
          <a:stretch/>
        </p:blipFill>
        <p:spPr>
          <a:xfrm>
            <a:off x="-992789" y="40000"/>
            <a:ext cx="613358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 txBox="1"/>
          <p:nvPr/>
        </p:nvSpPr>
        <p:spPr>
          <a:xfrm>
            <a:off x="4788325" y="1142084"/>
            <a:ext cx="352320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bri"/>
              <a:buChar char="●"/>
            </a:pPr>
            <a:r>
              <a:rPr lang="en-AU" sz="1600" b="1" dirty="0">
                <a:solidFill>
                  <a:srgbClr val="919EA1"/>
                </a:solidFill>
                <a:latin typeface="Calibri"/>
                <a:ea typeface="Calibri"/>
                <a:cs typeface="Calibri"/>
                <a:sym typeface="Calibri"/>
              </a:rPr>
              <a:t>Eniac</a:t>
            </a:r>
            <a:r>
              <a:rPr lang="en-AU" sz="1600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is exploring an </a:t>
            </a:r>
            <a:r>
              <a:rPr lang="en-AU" sz="1600" b="1" dirty="0">
                <a:solidFill>
                  <a:srgbClr val="919EA1"/>
                </a:solidFill>
                <a:latin typeface="Calibri"/>
                <a:ea typeface="Calibri"/>
                <a:cs typeface="Calibri"/>
                <a:sym typeface="Calibri"/>
              </a:rPr>
              <a:t>expansion</a:t>
            </a:r>
            <a:r>
              <a:rPr lang="en-AU" sz="1600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to the </a:t>
            </a:r>
            <a:r>
              <a:rPr lang="en-AU" sz="1600" b="1" dirty="0">
                <a:solidFill>
                  <a:srgbClr val="919EA1"/>
                </a:solidFill>
                <a:latin typeface="Calibri"/>
                <a:ea typeface="Calibri"/>
                <a:cs typeface="Calibri"/>
                <a:sym typeface="Calibri"/>
              </a:rPr>
              <a:t>Brazil</a:t>
            </a:r>
            <a:r>
              <a:rPr lang="en-AU" sz="1600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ian market</a:t>
            </a:r>
            <a:br>
              <a:rPr lang="en-AU" sz="1600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AU" sz="1800" dirty="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bri"/>
              <a:buChar char="●"/>
            </a:pPr>
            <a:r>
              <a:rPr lang="en-AU" sz="1600" b="1" dirty="0">
                <a:solidFill>
                  <a:srgbClr val="919EA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Magist</a:t>
            </a:r>
            <a:r>
              <a:rPr lang="en-AU" sz="1600" dirty="0">
                <a:solidFill>
                  <a:srgbClr val="43434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AU" sz="1600" b="1" dirty="0">
                <a:solidFill>
                  <a:srgbClr val="43434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AU" sz="1600" dirty="0">
                <a:solidFill>
                  <a:srgbClr val="43434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 Brazilian service company that offers a </a:t>
            </a:r>
            <a:r>
              <a:rPr lang="en-AU" sz="1600" b="1" dirty="0">
                <a:solidFill>
                  <a:srgbClr val="919EA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centralized order management </a:t>
            </a:r>
            <a:r>
              <a:rPr lang="en-AU" sz="1600" dirty="0">
                <a:solidFill>
                  <a:srgbClr val="43434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system</a:t>
            </a:r>
            <a:endParaRPr lang="en-AU" sz="1800" dirty="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6"/>
          <p:cNvSpPr txBox="1"/>
          <p:nvPr/>
        </p:nvSpPr>
        <p:spPr>
          <a:xfrm>
            <a:off x="4963997" y="559430"/>
            <a:ext cx="1533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Motivation</a:t>
            </a:r>
            <a:endParaRPr sz="2000" b="1" dirty="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6"/>
          <p:cNvSpPr txBox="1"/>
          <p:nvPr/>
        </p:nvSpPr>
        <p:spPr>
          <a:xfrm>
            <a:off x="4963997" y="3373481"/>
            <a:ext cx="3847494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000" b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Shall we sell high-tech via Magist?</a:t>
            </a:r>
            <a:endParaRPr lang="en-AU" sz="2400" b="1" dirty="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6"/>
          <p:cNvSpPr txBox="1"/>
          <p:nvPr/>
        </p:nvSpPr>
        <p:spPr>
          <a:xfrm>
            <a:off x="4963997" y="3911689"/>
            <a:ext cx="35232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alibri"/>
              <a:buChar char="●"/>
            </a:pPr>
            <a:r>
              <a:rPr lang="en-AU" sz="1600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Data-driven decision based on analysis of Magist dataset</a:t>
            </a:r>
          </a:p>
        </p:txBody>
      </p:sp>
      <p:sp>
        <p:nvSpPr>
          <p:cNvPr id="3" name="Google Shape;145;p25">
            <a:extLst>
              <a:ext uri="{FF2B5EF4-FFF2-40B4-BE49-F238E27FC236}">
                <a16:creationId xmlns:a16="http://schemas.microsoft.com/office/drawing/2014/main" id="{0FF4DDA4-5977-3184-FFA1-92B0CC04048C}"/>
              </a:ext>
            </a:extLst>
          </p:cNvPr>
          <p:cNvSpPr txBox="1"/>
          <p:nvPr/>
        </p:nvSpPr>
        <p:spPr>
          <a:xfrm>
            <a:off x="398202" y="1850017"/>
            <a:ext cx="3254132" cy="152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700" b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ENIAC</a:t>
            </a:r>
            <a:endParaRPr sz="8700" b="1" dirty="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24CCB4B-A962-A1CA-9760-8B03F9541890}"/>
              </a:ext>
            </a:extLst>
          </p:cNvPr>
          <p:cNvGrpSpPr/>
          <p:nvPr/>
        </p:nvGrpSpPr>
        <p:grpSpPr>
          <a:xfrm>
            <a:off x="678000" y="1231811"/>
            <a:ext cx="4561800" cy="858650"/>
            <a:chOff x="305726" y="187300"/>
            <a:chExt cx="4561800" cy="858650"/>
          </a:xfrm>
        </p:grpSpPr>
        <p:sp>
          <p:nvSpPr>
            <p:cNvPr id="2" name="Google Shape;143;p25">
              <a:extLst>
                <a:ext uri="{FF2B5EF4-FFF2-40B4-BE49-F238E27FC236}">
                  <a16:creationId xmlns:a16="http://schemas.microsoft.com/office/drawing/2014/main" id="{79C51327-342B-92FF-D5B6-E74E10DEA6C9}"/>
                </a:ext>
              </a:extLst>
            </p:cNvPr>
            <p:cNvSpPr txBox="1"/>
            <p:nvPr/>
          </p:nvSpPr>
          <p:spPr>
            <a:xfrm>
              <a:off x="305726" y="187300"/>
              <a:ext cx="4561800" cy="508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3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Montserrat"/>
                  <a:cs typeface="Calibri" panose="020F0502020204030204" pitchFamily="34" charset="0"/>
                  <a:sym typeface="Montserrat"/>
                </a:rPr>
                <a:t>Strategic</a:t>
              </a:r>
              <a:endParaRPr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Google Shape;143;p25">
              <a:extLst>
                <a:ext uri="{FF2B5EF4-FFF2-40B4-BE49-F238E27FC236}">
                  <a16:creationId xmlns:a16="http://schemas.microsoft.com/office/drawing/2014/main" id="{33545BA7-3551-E3B4-9801-4CF7B0DD118F}"/>
                </a:ext>
              </a:extLst>
            </p:cNvPr>
            <p:cNvSpPr txBox="1"/>
            <p:nvPr/>
          </p:nvSpPr>
          <p:spPr>
            <a:xfrm>
              <a:off x="305726" y="472142"/>
              <a:ext cx="4561800" cy="5738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3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Montserrat"/>
                  <a:cs typeface="Calibri" panose="020F0502020204030204" pitchFamily="34" charset="0"/>
                  <a:sym typeface="Montserrat"/>
                </a:rPr>
                <a:t>recommendation</a:t>
              </a:r>
              <a:r>
                <a:rPr lang="en-AU" sz="6300" b="1" i="0" u="none" strike="noStrike" cap="none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Montserrat"/>
                  <a:cs typeface="Calibri" panose="020F0502020204030204" pitchFamily="34" charset="0"/>
                  <a:sym typeface="Montserrat"/>
                </a:rPr>
                <a:t> </a:t>
              </a:r>
              <a:endParaRPr lang="en-AU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2A7B07E-8A3F-9653-13D0-946F843E6CAF}"/>
              </a:ext>
            </a:extLst>
          </p:cNvPr>
          <p:cNvGrpSpPr/>
          <p:nvPr/>
        </p:nvGrpSpPr>
        <p:grpSpPr>
          <a:xfrm>
            <a:off x="3226795" y="1043577"/>
            <a:ext cx="2064928" cy="713188"/>
            <a:chOff x="6549925" y="445062"/>
            <a:chExt cx="2064928" cy="71318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E0618F1-C49C-C97C-BDF9-3F36E7FDE736}"/>
                </a:ext>
              </a:extLst>
            </p:cNvPr>
            <p:cNvSpPr/>
            <p:nvPr/>
          </p:nvSpPr>
          <p:spPr>
            <a:xfrm>
              <a:off x="6549925" y="445062"/>
              <a:ext cx="2012300" cy="713188"/>
            </a:xfrm>
            <a:prstGeom prst="roundRect">
              <a:avLst/>
            </a:prstGeom>
            <a:solidFill>
              <a:srgbClr val="B6C7CB">
                <a:alpha val="7803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7BE0B4-D882-FBBF-5AF9-26C9448B7521}"/>
                </a:ext>
              </a:extLst>
            </p:cNvPr>
            <p:cNvSpPr txBox="1"/>
            <p:nvPr/>
          </p:nvSpPr>
          <p:spPr>
            <a:xfrm>
              <a:off x="6602553" y="496799"/>
              <a:ext cx="2012300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GB" sz="1100" b="1" i="0" u="none" strike="noStrike" dirty="0" err="1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Eniac</a:t>
              </a:r>
              <a:r>
                <a:rPr lang="en-GB" sz="1100" b="0" i="0" u="none" strike="noStrike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1050" b="0" i="0" u="none" strike="noStrike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(April 2017 – March 2018)</a:t>
              </a:r>
              <a:r>
                <a:rPr lang="en-GB" sz="1100" b="0" i="0" u="none" strike="noStrike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:</a:t>
              </a:r>
            </a:p>
            <a:p>
              <a:pPr algn="l"/>
              <a:r>
                <a:rPr lang="en-GB" sz="1100" b="1" i="0" u="none" strike="noStrike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Revenue</a:t>
              </a:r>
              <a:r>
                <a:rPr lang="en-GB" sz="1100" b="0" i="0" u="none" strike="noStrike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: €14 M</a:t>
              </a:r>
            </a:p>
            <a:p>
              <a:pPr algn="l"/>
              <a:r>
                <a:rPr lang="en-GB" sz="1100" b="1" i="0" u="none" strike="noStrike" dirty="0" err="1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Avg</a:t>
              </a:r>
              <a:r>
                <a:rPr lang="en-GB" sz="1100" b="1" i="0" u="none" strike="noStrike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monthly revenue</a:t>
              </a:r>
              <a:r>
                <a:rPr lang="en-GB" sz="1100" b="0" i="0" u="none" strike="noStrike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: €1,17M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91630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7" name="Google Shape;607;p53"/>
          <p:cNvGrpSpPr/>
          <p:nvPr/>
        </p:nvGrpSpPr>
        <p:grpSpPr>
          <a:xfrm>
            <a:off x="810244" y="1277183"/>
            <a:ext cx="3754381" cy="3354542"/>
            <a:chOff x="-2137112" y="-3243938"/>
            <a:chExt cx="10011682" cy="8945446"/>
          </a:xfrm>
        </p:grpSpPr>
        <p:grpSp>
          <p:nvGrpSpPr>
            <p:cNvPr id="608" name="Google Shape;608;p53"/>
            <p:cNvGrpSpPr/>
            <p:nvPr/>
          </p:nvGrpSpPr>
          <p:grpSpPr>
            <a:xfrm rot="2005960">
              <a:off x="-1250850" y="483437"/>
              <a:ext cx="4114773" cy="4452946"/>
              <a:chOff x="0" y="-66675"/>
              <a:chExt cx="812800" cy="879600"/>
            </a:xfrm>
          </p:grpSpPr>
          <p:sp>
            <p:nvSpPr>
              <p:cNvPr id="609" name="Google Shape;609;p53"/>
              <p:cNvSpPr/>
              <p:nvPr/>
            </p:nvSpPr>
            <p:spPr>
              <a:xfrm>
                <a:off x="0" y="0"/>
                <a:ext cx="812800" cy="4671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6715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46715"/>
                    </a:lnTo>
                    <a:lnTo>
                      <a:pt x="0" y="46715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</p:sp>
          <p:sp>
            <p:nvSpPr>
              <p:cNvPr id="610" name="Google Shape;610;p53"/>
              <p:cNvSpPr txBox="1"/>
              <p:nvPr/>
            </p:nvSpPr>
            <p:spPr>
              <a:xfrm>
                <a:off x="0" y="-66675"/>
                <a:ext cx="812700" cy="87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1" name="Google Shape;611;p53"/>
            <p:cNvGrpSpPr/>
            <p:nvPr/>
          </p:nvGrpSpPr>
          <p:grpSpPr>
            <a:xfrm rot="8953995">
              <a:off x="2910418" y="-2504825"/>
              <a:ext cx="4114811" cy="4452942"/>
              <a:chOff x="0" y="-66675"/>
              <a:chExt cx="812800" cy="879600"/>
            </a:xfrm>
          </p:grpSpPr>
          <p:sp>
            <p:nvSpPr>
              <p:cNvPr id="612" name="Google Shape;612;p53"/>
              <p:cNvSpPr/>
              <p:nvPr/>
            </p:nvSpPr>
            <p:spPr>
              <a:xfrm>
                <a:off x="0" y="0"/>
                <a:ext cx="812800" cy="4671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6715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46715"/>
                    </a:lnTo>
                    <a:lnTo>
                      <a:pt x="0" y="46715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</p:sp>
          <p:sp>
            <p:nvSpPr>
              <p:cNvPr id="613" name="Google Shape;613;p53"/>
              <p:cNvSpPr txBox="1"/>
              <p:nvPr/>
            </p:nvSpPr>
            <p:spPr>
              <a:xfrm>
                <a:off x="0" y="-66675"/>
                <a:ext cx="812700" cy="87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14" name="Google Shape;614;p53"/>
          <p:cNvGrpSpPr/>
          <p:nvPr/>
        </p:nvGrpSpPr>
        <p:grpSpPr>
          <a:xfrm>
            <a:off x="623136" y="2016707"/>
            <a:ext cx="1560875" cy="1351969"/>
            <a:chOff x="0" y="0"/>
            <a:chExt cx="4162334" cy="3605250"/>
          </a:xfrm>
        </p:grpSpPr>
        <p:grpSp>
          <p:nvGrpSpPr>
            <p:cNvPr id="615" name="Google Shape;615;p53"/>
            <p:cNvGrpSpPr/>
            <p:nvPr/>
          </p:nvGrpSpPr>
          <p:grpSpPr>
            <a:xfrm>
              <a:off x="0" y="198061"/>
              <a:ext cx="4114800" cy="3407189"/>
              <a:chOff x="0" y="0"/>
              <a:chExt cx="812800" cy="673025"/>
            </a:xfrm>
          </p:grpSpPr>
          <p:sp>
            <p:nvSpPr>
              <p:cNvPr id="616" name="Google Shape;616;p53"/>
              <p:cNvSpPr/>
              <p:nvPr/>
            </p:nvSpPr>
            <p:spPr>
              <a:xfrm>
                <a:off x="0" y="0"/>
                <a:ext cx="812800" cy="38996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89969" extrusionOk="0">
                    <a:moveTo>
                      <a:pt x="406400" y="0"/>
                    </a:moveTo>
                    <a:lnTo>
                      <a:pt x="812800" y="194985"/>
                    </a:lnTo>
                    <a:lnTo>
                      <a:pt x="406400" y="389969"/>
                    </a:lnTo>
                    <a:lnTo>
                      <a:pt x="0" y="1949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</p:sp>
          <p:sp>
            <p:nvSpPr>
              <p:cNvPr id="617" name="Google Shape;617;p53"/>
              <p:cNvSpPr txBox="1"/>
              <p:nvPr/>
            </p:nvSpPr>
            <p:spPr>
              <a:xfrm>
                <a:off x="139700" y="73025"/>
                <a:ext cx="533400" cy="60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8" name="Google Shape;618;p53"/>
            <p:cNvGrpSpPr/>
            <p:nvPr/>
          </p:nvGrpSpPr>
          <p:grpSpPr>
            <a:xfrm>
              <a:off x="47534" y="0"/>
              <a:ext cx="4114800" cy="3407189"/>
              <a:chOff x="0" y="0"/>
              <a:chExt cx="812800" cy="673025"/>
            </a:xfrm>
          </p:grpSpPr>
          <p:sp>
            <p:nvSpPr>
              <p:cNvPr id="619" name="Google Shape;619;p53"/>
              <p:cNvSpPr/>
              <p:nvPr/>
            </p:nvSpPr>
            <p:spPr>
              <a:xfrm>
                <a:off x="0" y="0"/>
                <a:ext cx="812800" cy="38996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89969" extrusionOk="0">
                    <a:moveTo>
                      <a:pt x="406400" y="0"/>
                    </a:moveTo>
                    <a:lnTo>
                      <a:pt x="812800" y="194985"/>
                    </a:lnTo>
                    <a:lnTo>
                      <a:pt x="406400" y="389969"/>
                    </a:lnTo>
                    <a:lnTo>
                      <a:pt x="0" y="1949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C2CB"/>
              </a:solidFill>
              <a:ln>
                <a:noFill/>
              </a:ln>
            </p:spPr>
          </p:sp>
          <p:sp>
            <p:nvSpPr>
              <p:cNvPr id="620" name="Google Shape;620;p53"/>
              <p:cNvSpPr txBox="1"/>
              <p:nvPr/>
            </p:nvSpPr>
            <p:spPr>
              <a:xfrm>
                <a:off x="139700" y="73025"/>
                <a:ext cx="533400" cy="60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21" name="Google Shape;621;p53"/>
          <p:cNvGrpSpPr/>
          <p:nvPr/>
        </p:nvGrpSpPr>
        <p:grpSpPr>
          <a:xfrm>
            <a:off x="2179249" y="3121239"/>
            <a:ext cx="1560875" cy="1351969"/>
            <a:chOff x="0" y="0"/>
            <a:chExt cx="4162334" cy="3605250"/>
          </a:xfrm>
        </p:grpSpPr>
        <p:grpSp>
          <p:nvGrpSpPr>
            <p:cNvPr id="622" name="Google Shape;622;p53"/>
            <p:cNvGrpSpPr/>
            <p:nvPr/>
          </p:nvGrpSpPr>
          <p:grpSpPr>
            <a:xfrm>
              <a:off x="0" y="198061"/>
              <a:ext cx="4114800" cy="3407189"/>
              <a:chOff x="0" y="0"/>
              <a:chExt cx="812800" cy="673025"/>
            </a:xfrm>
          </p:grpSpPr>
          <p:sp>
            <p:nvSpPr>
              <p:cNvPr id="623" name="Google Shape;623;p53"/>
              <p:cNvSpPr/>
              <p:nvPr/>
            </p:nvSpPr>
            <p:spPr>
              <a:xfrm>
                <a:off x="0" y="0"/>
                <a:ext cx="812800" cy="38996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89969" extrusionOk="0">
                    <a:moveTo>
                      <a:pt x="406400" y="0"/>
                    </a:moveTo>
                    <a:lnTo>
                      <a:pt x="812800" y="194985"/>
                    </a:lnTo>
                    <a:lnTo>
                      <a:pt x="406400" y="389969"/>
                    </a:lnTo>
                    <a:lnTo>
                      <a:pt x="0" y="1949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</p:sp>
          <p:sp>
            <p:nvSpPr>
              <p:cNvPr id="624" name="Google Shape;624;p53"/>
              <p:cNvSpPr txBox="1"/>
              <p:nvPr/>
            </p:nvSpPr>
            <p:spPr>
              <a:xfrm>
                <a:off x="139700" y="73025"/>
                <a:ext cx="533400" cy="60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5" name="Google Shape;625;p53"/>
            <p:cNvGrpSpPr/>
            <p:nvPr/>
          </p:nvGrpSpPr>
          <p:grpSpPr>
            <a:xfrm>
              <a:off x="47534" y="0"/>
              <a:ext cx="4114800" cy="3407189"/>
              <a:chOff x="0" y="0"/>
              <a:chExt cx="812800" cy="673025"/>
            </a:xfrm>
          </p:grpSpPr>
          <p:sp>
            <p:nvSpPr>
              <p:cNvPr id="626" name="Google Shape;626;p53"/>
              <p:cNvSpPr/>
              <p:nvPr/>
            </p:nvSpPr>
            <p:spPr>
              <a:xfrm>
                <a:off x="0" y="0"/>
                <a:ext cx="812800" cy="38996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89969" extrusionOk="0">
                    <a:moveTo>
                      <a:pt x="406400" y="0"/>
                    </a:moveTo>
                    <a:lnTo>
                      <a:pt x="812800" y="194985"/>
                    </a:lnTo>
                    <a:lnTo>
                      <a:pt x="406400" y="389969"/>
                    </a:lnTo>
                    <a:lnTo>
                      <a:pt x="0" y="1949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C2CB"/>
              </a:solidFill>
              <a:ln>
                <a:noFill/>
              </a:ln>
            </p:spPr>
          </p:sp>
          <p:sp>
            <p:nvSpPr>
              <p:cNvPr id="627" name="Google Shape;627;p53"/>
              <p:cNvSpPr txBox="1"/>
              <p:nvPr/>
            </p:nvSpPr>
            <p:spPr>
              <a:xfrm>
                <a:off x="139700" y="73025"/>
                <a:ext cx="533400" cy="60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28" name="Google Shape;628;p53"/>
          <p:cNvGrpSpPr/>
          <p:nvPr/>
        </p:nvGrpSpPr>
        <p:grpSpPr>
          <a:xfrm>
            <a:off x="3874028" y="2092907"/>
            <a:ext cx="1560875" cy="1351969"/>
            <a:chOff x="0" y="0"/>
            <a:chExt cx="4162334" cy="3605250"/>
          </a:xfrm>
        </p:grpSpPr>
        <p:grpSp>
          <p:nvGrpSpPr>
            <p:cNvPr id="629" name="Google Shape;629;p53"/>
            <p:cNvGrpSpPr/>
            <p:nvPr/>
          </p:nvGrpSpPr>
          <p:grpSpPr>
            <a:xfrm>
              <a:off x="0" y="198061"/>
              <a:ext cx="4114800" cy="3407189"/>
              <a:chOff x="0" y="0"/>
              <a:chExt cx="812800" cy="673025"/>
            </a:xfrm>
          </p:grpSpPr>
          <p:sp>
            <p:nvSpPr>
              <p:cNvPr id="630" name="Google Shape;630;p53"/>
              <p:cNvSpPr/>
              <p:nvPr/>
            </p:nvSpPr>
            <p:spPr>
              <a:xfrm>
                <a:off x="0" y="0"/>
                <a:ext cx="812800" cy="38996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89969" extrusionOk="0">
                    <a:moveTo>
                      <a:pt x="406400" y="0"/>
                    </a:moveTo>
                    <a:lnTo>
                      <a:pt x="812800" y="194985"/>
                    </a:lnTo>
                    <a:lnTo>
                      <a:pt x="406400" y="389969"/>
                    </a:lnTo>
                    <a:lnTo>
                      <a:pt x="0" y="1949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</p:sp>
          <p:sp>
            <p:nvSpPr>
              <p:cNvPr id="631" name="Google Shape;631;p53"/>
              <p:cNvSpPr txBox="1"/>
              <p:nvPr/>
            </p:nvSpPr>
            <p:spPr>
              <a:xfrm>
                <a:off x="139700" y="73025"/>
                <a:ext cx="533400" cy="60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2" name="Google Shape;632;p53"/>
            <p:cNvGrpSpPr/>
            <p:nvPr/>
          </p:nvGrpSpPr>
          <p:grpSpPr>
            <a:xfrm>
              <a:off x="47534" y="0"/>
              <a:ext cx="4114800" cy="3407189"/>
              <a:chOff x="0" y="0"/>
              <a:chExt cx="812800" cy="673025"/>
            </a:xfrm>
          </p:grpSpPr>
          <p:sp>
            <p:nvSpPr>
              <p:cNvPr id="633" name="Google Shape;633;p53"/>
              <p:cNvSpPr/>
              <p:nvPr/>
            </p:nvSpPr>
            <p:spPr>
              <a:xfrm>
                <a:off x="0" y="0"/>
                <a:ext cx="812800" cy="38996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89969" extrusionOk="0">
                    <a:moveTo>
                      <a:pt x="406400" y="0"/>
                    </a:moveTo>
                    <a:lnTo>
                      <a:pt x="812800" y="194985"/>
                    </a:lnTo>
                    <a:lnTo>
                      <a:pt x="406400" y="389969"/>
                    </a:lnTo>
                    <a:lnTo>
                      <a:pt x="0" y="1949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C2CB"/>
              </a:solidFill>
              <a:ln>
                <a:noFill/>
              </a:ln>
            </p:spPr>
          </p:sp>
          <p:sp>
            <p:nvSpPr>
              <p:cNvPr id="634" name="Google Shape;634;p53"/>
              <p:cNvSpPr txBox="1"/>
              <p:nvPr/>
            </p:nvSpPr>
            <p:spPr>
              <a:xfrm>
                <a:off x="139700" y="73025"/>
                <a:ext cx="533400" cy="60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5" name="Google Shape;635;p53"/>
          <p:cNvGrpSpPr/>
          <p:nvPr/>
        </p:nvGrpSpPr>
        <p:grpSpPr>
          <a:xfrm>
            <a:off x="5660068" y="3137490"/>
            <a:ext cx="1560875" cy="1351969"/>
            <a:chOff x="0" y="0"/>
            <a:chExt cx="4162334" cy="3605250"/>
          </a:xfrm>
        </p:grpSpPr>
        <p:grpSp>
          <p:nvGrpSpPr>
            <p:cNvPr id="636" name="Google Shape;636;p53"/>
            <p:cNvGrpSpPr/>
            <p:nvPr/>
          </p:nvGrpSpPr>
          <p:grpSpPr>
            <a:xfrm>
              <a:off x="0" y="198061"/>
              <a:ext cx="4114800" cy="3407189"/>
              <a:chOff x="0" y="0"/>
              <a:chExt cx="812800" cy="673025"/>
            </a:xfrm>
          </p:grpSpPr>
          <p:sp>
            <p:nvSpPr>
              <p:cNvPr id="637" name="Google Shape;637;p53"/>
              <p:cNvSpPr/>
              <p:nvPr/>
            </p:nvSpPr>
            <p:spPr>
              <a:xfrm>
                <a:off x="0" y="0"/>
                <a:ext cx="812800" cy="38996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89969" extrusionOk="0">
                    <a:moveTo>
                      <a:pt x="406400" y="0"/>
                    </a:moveTo>
                    <a:lnTo>
                      <a:pt x="812800" y="194985"/>
                    </a:lnTo>
                    <a:lnTo>
                      <a:pt x="406400" y="389969"/>
                    </a:lnTo>
                    <a:lnTo>
                      <a:pt x="0" y="1949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</p:sp>
          <p:sp>
            <p:nvSpPr>
              <p:cNvPr id="638" name="Google Shape;638;p53"/>
              <p:cNvSpPr txBox="1"/>
              <p:nvPr/>
            </p:nvSpPr>
            <p:spPr>
              <a:xfrm>
                <a:off x="139700" y="73025"/>
                <a:ext cx="533400" cy="60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53"/>
            <p:cNvGrpSpPr/>
            <p:nvPr/>
          </p:nvGrpSpPr>
          <p:grpSpPr>
            <a:xfrm>
              <a:off x="47534" y="0"/>
              <a:ext cx="4114800" cy="3407189"/>
              <a:chOff x="0" y="0"/>
              <a:chExt cx="812800" cy="673025"/>
            </a:xfrm>
          </p:grpSpPr>
          <p:sp>
            <p:nvSpPr>
              <p:cNvPr id="640" name="Google Shape;640;p53"/>
              <p:cNvSpPr/>
              <p:nvPr/>
            </p:nvSpPr>
            <p:spPr>
              <a:xfrm>
                <a:off x="0" y="0"/>
                <a:ext cx="812800" cy="38996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89969" extrusionOk="0">
                    <a:moveTo>
                      <a:pt x="406400" y="0"/>
                    </a:moveTo>
                    <a:lnTo>
                      <a:pt x="812800" y="194985"/>
                    </a:lnTo>
                    <a:lnTo>
                      <a:pt x="406400" y="389969"/>
                    </a:lnTo>
                    <a:lnTo>
                      <a:pt x="0" y="1949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C2CB"/>
              </a:solidFill>
              <a:ln>
                <a:noFill/>
              </a:ln>
            </p:spPr>
          </p:sp>
          <p:sp>
            <p:nvSpPr>
              <p:cNvPr id="641" name="Google Shape;641;p53"/>
              <p:cNvSpPr txBox="1"/>
              <p:nvPr/>
            </p:nvSpPr>
            <p:spPr>
              <a:xfrm>
                <a:off x="139700" y="73025"/>
                <a:ext cx="533400" cy="60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42" name="Google Shape;642;p53"/>
          <p:cNvGrpSpPr/>
          <p:nvPr/>
        </p:nvGrpSpPr>
        <p:grpSpPr>
          <a:xfrm>
            <a:off x="0" y="279171"/>
            <a:ext cx="1542830" cy="1669833"/>
            <a:chOff x="0" y="-66675"/>
            <a:chExt cx="812700" cy="879600"/>
          </a:xfrm>
        </p:grpSpPr>
        <p:sp>
          <p:nvSpPr>
            <p:cNvPr id="643" name="Google Shape;643;p53"/>
            <p:cNvSpPr/>
            <p:nvPr/>
          </p:nvSpPr>
          <p:spPr>
            <a:xfrm>
              <a:off x="0" y="0"/>
              <a:ext cx="198299" cy="305444"/>
            </a:xfrm>
            <a:custGeom>
              <a:avLst/>
              <a:gdLst/>
              <a:ahLst/>
              <a:cxnLst/>
              <a:rect l="l" t="t" r="r" b="b"/>
              <a:pathLst>
                <a:path w="198299" h="305444" extrusionOk="0">
                  <a:moveTo>
                    <a:pt x="0" y="0"/>
                  </a:moveTo>
                  <a:lnTo>
                    <a:pt x="198299" y="0"/>
                  </a:lnTo>
                  <a:lnTo>
                    <a:pt x="198299" y="305444"/>
                  </a:lnTo>
                  <a:lnTo>
                    <a:pt x="0" y="305444"/>
                  </a:lnTo>
                  <a:close/>
                </a:path>
              </a:pathLst>
            </a:custGeom>
            <a:solidFill>
              <a:srgbClr val="8C52FF"/>
            </a:solidFill>
            <a:ln>
              <a:noFill/>
            </a:ln>
          </p:spPr>
        </p:sp>
        <p:sp>
          <p:nvSpPr>
            <p:cNvPr id="644" name="Google Shape;644;p53"/>
            <p:cNvSpPr txBox="1"/>
            <p:nvPr/>
          </p:nvSpPr>
          <p:spPr>
            <a:xfrm>
              <a:off x="0" y="-66675"/>
              <a:ext cx="812700" cy="87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5" name="Google Shape;645;p53"/>
          <p:cNvGrpSpPr/>
          <p:nvPr/>
        </p:nvGrpSpPr>
        <p:grpSpPr>
          <a:xfrm>
            <a:off x="8021897" y="289265"/>
            <a:ext cx="691157" cy="677142"/>
            <a:chOff x="1" y="0"/>
            <a:chExt cx="1843086" cy="1805711"/>
          </a:xfrm>
        </p:grpSpPr>
        <p:pic>
          <p:nvPicPr>
            <p:cNvPr id="646" name="Google Shape;646;p53"/>
            <p:cNvPicPr preferRelativeResize="0"/>
            <p:nvPr/>
          </p:nvPicPr>
          <p:blipFill rotWithShape="1">
            <a:blip r:embed="rId3">
              <a:alphaModFix amt="72000"/>
            </a:blip>
            <a:srcRect r="54836" b="53902"/>
            <a:stretch/>
          </p:blipFill>
          <p:spPr>
            <a:xfrm rot="5400000">
              <a:off x="376381" y="-15024"/>
              <a:ext cx="1451682" cy="14817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7" name="Google Shape;647;p53"/>
            <p:cNvPicPr preferRelativeResize="0"/>
            <p:nvPr/>
          </p:nvPicPr>
          <p:blipFill rotWithShape="1">
            <a:blip r:embed="rId4">
              <a:alphaModFix amt="72000"/>
            </a:blip>
            <a:srcRect r="54836" b="53902"/>
            <a:stretch/>
          </p:blipFill>
          <p:spPr>
            <a:xfrm rot="5400000">
              <a:off x="7328" y="1090325"/>
              <a:ext cx="708059" cy="7227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8" name="Google Shape;648;p53"/>
          <p:cNvGrpSpPr/>
          <p:nvPr/>
        </p:nvGrpSpPr>
        <p:grpSpPr>
          <a:xfrm>
            <a:off x="4175841" y="1277183"/>
            <a:ext cx="3754381" cy="3354542"/>
            <a:chOff x="-2137112" y="-3243938"/>
            <a:chExt cx="10011682" cy="8945446"/>
          </a:xfrm>
        </p:grpSpPr>
        <p:grpSp>
          <p:nvGrpSpPr>
            <p:cNvPr id="649" name="Google Shape;649;p53"/>
            <p:cNvGrpSpPr/>
            <p:nvPr/>
          </p:nvGrpSpPr>
          <p:grpSpPr>
            <a:xfrm rot="2005960">
              <a:off x="-1250850" y="483437"/>
              <a:ext cx="4114773" cy="4452946"/>
              <a:chOff x="0" y="-66675"/>
              <a:chExt cx="812800" cy="879600"/>
            </a:xfrm>
          </p:grpSpPr>
          <p:sp>
            <p:nvSpPr>
              <p:cNvPr id="650" name="Google Shape;650;p53"/>
              <p:cNvSpPr/>
              <p:nvPr/>
            </p:nvSpPr>
            <p:spPr>
              <a:xfrm>
                <a:off x="0" y="0"/>
                <a:ext cx="812800" cy="4671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6715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46715"/>
                    </a:lnTo>
                    <a:lnTo>
                      <a:pt x="0" y="46715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</p:sp>
          <p:sp>
            <p:nvSpPr>
              <p:cNvPr id="651" name="Google Shape;651;p53"/>
              <p:cNvSpPr txBox="1"/>
              <p:nvPr/>
            </p:nvSpPr>
            <p:spPr>
              <a:xfrm>
                <a:off x="0" y="-66675"/>
                <a:ext cx="812700" cy="87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2" name="Google Shape;652;p53"/>
            <p:cNvGrpSpPr/>
            <p:nvPr/>
          </p:nvGrpSpPr>
          <p:grpSpPr>
            <a:xfrm rot="8953995">
              <a:off x="2910418" y="-2504825"/>
              <a:ext cx="4114811" cy="4452942"/>
              <a:chOff x="0" y="-66675"/>
              <a:chExt cx="812800" cy="879600"/>
            </a:xfrm>
          </p:grpSpPr>
          <p:sp>
            <p:nvSpPr>
              <p:cNvPr id="653" name="Google Shape;653;p53"/>
              <p:cNvSpPr/>
              <p:nvPr/>
            </p:nvSpPr>
            <p:spPr>
              <a:xfrm>
                <a:off x="0" y="0"/>
                <a:ext cx="812800" cy="4671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6715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46715"/>
                    </a:lnTo>
                    <a:lnTo>
                      <a:pt x="0" y="46715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</p:sp>
          <p:sp>
            <p:nvSpPr>
              <p:cNvPr id="654" name="Google Shape;654;p53"/>
              <p:cNvSpPr txBox="1"/>
              <p:nvPr/>
            </p:nvSpPr>
            <p:spPr>
              <a:xfrm>
                <a:off x="0" y="-66675"/>
                <a:ext cx="812700" cy="87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655" name="Google Shape;655;p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68440" y="2060588"/>
            <a:ext cx="470268" cy="511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5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07321" y="3284756"/>
            <a:ext cx="304732" cy="487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5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07661" y="2223044"/>
            <a:ext cx="493607" cy="493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5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227490" y="3265285"/>
            <a:ext cx="460138" cy="4463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53"/>
          <p:cNvGrpSpPr/>
          <p:nvPr/>
        </p:nvGrpSpPr>
        <p:grpSpPr>
          <a:xfrm>
            <a:off x="7124918" y="1998965"/>
            <a:ext cx="1560875" cy="1351969"/>
            <a:chOff x="0" y="0"/>
            <a:chExt cx="4162334" cy="3605250"/>
          </a:xfrm>
        </p:grpSpPr>
        <p:grpSp>
          <p:nvGrpSpPr>
            <p:cNvPr id="660" name="Google Shape;660;p53"/>
            <p:cNvGrpSpPr/>
            <p:nvPr/>
          </p:nvGrpSpPr>
          <p:grpSpPr>
            <a:xfrm>
              <a:off x="0" y="198061"/>
              <a:ext cx="4114800" cy="3407189"/>
              <a:chOff x="0" y="0"/>
              <a:chExt cx="812800" cy="673025"/>
            </a:xfrm>
          </p:grpSpPr>
          <p:sp>
            <p:nvSpPr>
              <p:cNvPr id="661" name="Google Shape;661;p53"/>
              <p:cNvSpPr/>
              <p:nvPr/>
            </p:nvSpPr>
            <p:spPr>
              <a:xfrm>
                <a:off x="0" y="0"/>
                <a:ext cx="812800" cy="38996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89969" extrusionOk="0">
                    <a:moveTo>
                      <a:pt x="406400" y="0"/>
                    </a:moveTo>
                    <a:lnTo>
                      <a:pt x="812800" y="194985"/>
                    </a:lnTo>
                    <a:lnTo>
                      <a:pt x="406400" y="389969"/>
                    </a:lnTo>
                    <a:lnTo>
                      <a:pt x="0" y="1949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8C52FF"/>
              </a:solidFill>
              <a:ln>
                <a:noFill/>
              </a:ln>
            </p:spPr>
          </p:sp>
          <p:sp>
            <p:nvSpPr>
              <p:cNvPr id="662" name="Google Shape;662;p53"/>
              <p:cNvSpPr txBox="1"/>
              <p:nvPr/>
            </p:nvSpPr>
            <p:spPr>
              <a:xfrm>
                <a:off x="139700" y="73025"/>
                <a:ext cx="533400" cy="60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" name="Google Shape;663;p53"/>
            <p:cNvGrpSpPr/>
            <p:nvPr/>
          </p:nvGrpSpPr>
          <p:grpSpPr>
            <a:xfrm>
              <a:off x="47534" y="0"/>
              <a:ext cx="4114800" cy="3407189"/>
              <a:chOff x="0" y="0"/>
              <a:chExt cx="812800" cy="673025"/>
            </a:xfrm>
          </p:grpSpPr>
          <p:sp>
            <p:nvSpPr>
              <p:cNvPr id="664" name="Google Shape;664;p53"/>
              <p:cNvSpPr/>
              <p:nvPr/>
            </p:nvSpPr>
            <p:spPr>
              <a:xfrm>
                <a:off x="0" y="0"/>
                <a:ext cx="812800" cy="38996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89969" extrusionOk="0">
                    <a:moveTo>
                      <a:pt x="406400" y="0"/>
                    </a:moveTo>
                    <a:lnTo>
                      <a:pt x="812800" y="194985"/>
                    </a:lnTo>
                    <a:lnTo>
                      <a:pt x="406400" y="389969"/>
                    </a:lnTo>
                    <a:lnTo>
                      <a:pt x="0" y="1949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C2CB"/>
              </a:solidFill>
              <a:ln>
                <a:noFill/>
              </a:ln>
            </p:spPr>
          </p:sp>
          <p:sp>
            <p:nvSpPr>
              <p:cNvPr id="665" name="Google Shape;665;p53"/>
              <p:cNvSpPr txBox="1"/>
              <p:nvPr/>
            </p:nvSpPr>
            <p:spPr>
              <a:xfrm>
                <a:off x="139700" y="73025"/>
                <a:ext cx="533400" cy="60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666" name="Google Shape;666;p5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668515" y="2181777"/>
            <a:ext cx="503192" cy="389974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53"/>
          <p:cNvSpPr txBox="1"/>
          <p:nvPr/>
        </p:nvSpPr>
        <p:spPr>
          <a:xfrm>
            <a:off x="487444" y="409575"/>
            <a:ext cx="5383500" cy="12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Add a Roadmap Page</a:t>
            </a:r>
            <a:endParaRPr sz="700"/>
          </a:p>
        </p:txBody>
      </p:sp>
      <p:sp>
        <p:nvSpPr>
          <p:cNvPr id="668" name="Google Shape;668;p53"/>
          <p:cNvSpPr txBox="1"/>
          <p:nvPr/>
        </p:nvSpPr>
        <p:spPr>
          <a:xfrm>
            <a:off x="487444" y="1127658"/>
            <a:ext cx="52344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0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Elaborate on the data you want to discuss. </a:t>
            </a:r>
            <a:endParaRPr sz="700"/>
          </a:p>
        </p:txBody>
      </p:sp>
      <p:grpSp>
        <p:nvGrpSpPr>
          <p:cNvPr id="669" name="Google Shape;669;p53"/>
          <p:cNvGrpSpPr/>
          <p:nvPr/>
        </p:nvGrpSpPr>
        <p:grpSpPr>
          <a:xfrm>
            <a:off x="697209" y="3096236"/>
            <a:ext cx="1398387" cy="585285"/>
            <a:chOff x="0" y="9525"/>
            <a:chExt cx="3729032" cy="1560761"/>
          </a:xfrm>
        </p:grpSpPr>
        <p:sp>
          <p:nvSpPr>
            <p:cNvPr id="670" name="Google Shape;670;p53"/>
            <p:cNvSpPr txBox="1"/>
            <p:nvPr/>
          </p:nvSpPr>
          <p:spPr>
            <a:xfrm>
              <a:off x="13532" y="9525"/>
              <a:ext cx="37155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 b="1" i="0" u="none" strike="noStrike" cap="non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Add a main point</a:t>
              </a:r>
              <a:endParaRPr sz="700"/>
            </a:p>
          </p:txBody>
        </p:sp>
        <p:sp>
          <p:nvSpPr>
            <p:cNvPr id="671" name="Google Shape;671;p53"/>
            <p:cNvSpPr txBox="1"/>
            <p:nvPr/>
          </p:nvSpPr>
          <p:spPr>
            <a:xfrm>
              <a:off x="0" y="683786"/>
              <a:ext cx="3069600" cy="88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 b="0" i="0" u="none" strike="noStrike" cap="non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Elaborate on what you want to discuss. </a:t>
              </a:r>
              <a:endParaRPr sz="700"/>
            </a:p>
          </p:txBody>
        </p:sp>
      </p:grpSp>
      <p:grpSp>
        <p:nvGrpSpPr>
          <p:cNvPr id="672" name="Google Shape;672;p53"/>
          <p:cNvGrpSpPr/>
          <p:nvPr/>
        </p:nvGrpSpPr>
        <p:grpSpPr>
          <a:xfrm>
            <a:off x="2506469" y="4171522"/>
            <a:ext cx="1398387" cy="585285"/>
            <a:chOff x="0" y="9525"/>
            <a:chExt cx="3729032" cy="1560761"/>
          </a:xfrm>
        </p:grpSpPr>
        <p:sp>
          <p:nvSpPr>
            <p:cNvPr id="673" name="Google Shape;673;p53"/>
            <p:cNvSpPr txBox="1"/>
            <p:nvPr/>
          </p:nvSpPr>
          <p:spPr>
            <a:xfrm>
              <a:off x="13532" y="9525"/>
              <a:ext cx="37155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 b="1" i="0" u="none" strike="noStrike" cap="non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Add a main point</a:t>
              </a:r>
              <a:endParaRPr sz="700"/>
            </a:p>
          </p:txBody>
        </p:sp>
        <p:sp>
          <p:nvSpPr>
            <p:cNvPr id="674" name="Google Shape;674;p53"/>
            <p:cNvSpPr txBox="1"/>
            <p:nvPr/>
          </p:nvSpPr>
          <p:spPr>
            <a:xfrm>
              <a:off x="0" y="683786"/>
              <a:ext cx="3069600" cy="88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 b="0" i="0" u="none" strike="noStrike" cap="non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Elaborate on what you want to discuss. </a:t>
              </a:r>
              <a:endParaRPr sz="700"/>
            </a:p>
          </p:txBody>
        </p:sp>
      </p:grpSp>
      <p:grpSp>
        <p:nvGrpSpPr>
          <p:cNvPr id="675" name="Google Shape;675;p53"/>
          <p:cNvGrpSpPr/>
          <p:nvPr/>
        </p:nvGrpSpPr>
        <p:grpSpPr>
          <a:xfrm>
            <a:off x="5941867" y="4171522"/>
            <a:ext cx="1398387" cy="585285"/>
            <a:chOff x="0" y="9525"/>
            <a:chExt cx="3729032" cy="1560761"/>
          </a:xfrm>
        </p:grpSpPr>
        <p:sp>
          <p:nvSpPr>
            <p:cNvPr id="676" name="Google Shape;676;p53"/>
            <p:cNvSpPr txBox="1"/>
            <p:nvPr/>
          </p:nvSpPr>
          <p:spPr>
            <a:xfrm>
              <a:off x="13532" y="9525"/>
              <a:ext cx="37155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 b="1" i="0" u="none" strike="noStrike" cap="non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Add a main point</a:t>
              </a:r>
              <a:endParaRPr sz="700"/>
            </a:p>
          </p:txBody>
        </p:sp>
        <p:sp>
          <p:nvSpPr>
            <p:cNvPr id="677" name="Google Shape;677;p53"/>
            <p:cNvSpPr txBox="1"/>
            <p:nvPr/>
          </p:nvSpPr>
          <p:spPr>
            <a:xfrm>
              <a:off x="0" y="683786"/>
              <a:ext cx="3069600" cy="88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 b="0" i="0" u="none" strike="noStrike" cap="non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Elaborate on what you want to discuss. </a:t>
              </a:r>
              <a:endParaRPr sz="700"/>
            </a:p>
          </p:txBody>
        </p:sp>
      </p:grpSp>
      <p:grpSp>
        <p:nvGrpSpPr>
          <p:cNvPr id="678" name="Google Shape;678;p53"/>
          <p:cNvGrpSpPr/>
          <p:nvPr/>
        </p:nvGrpSpPr>
        <p:grpSpPr>
          <a:xfrm>
            <a:off x="4185425" y="3096236"/>
            <a:ext cx="1398387" cy="585285"/>
            <a:chOff x="0" y="9525"/>
            <a:chExt cx="3729032" cy="1560761"/>
          </a:xfrm>
        </p:grpSpPr>
        <p:sp>
          <p:nvSpPr>
            <p:cNvPr id="679" name="Google Shape;679;p53"/>
            <p:cNvSpPr txBox="1"/>
            <p:nvPr/>
          </p:nvSpPr>
          <p:spPr>
            <a:xfrm>
              <a:off x="13532" y="9525"/>
              <a:ext cx="37155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 b="1" i="0" u="none" strike="noStrike" cap="non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Add a main point</a:t>
              </a:r>
              <a:endParaRPr sz="700"/>
            </a:p>
          </p:txBody>
        </p:sp>
        <p:sp>
          <p:nvSpPr>
            <p:cNvPr id="680" name="Google Shape;680;p53"/>
            <p:cNvSpPr txBox="1"/>
            <p:nvPr/>
          </p:nvSpPr>
          <p:spPr>
            <a:xfrm>
              <a:off x="0" y="683786"/>
              <a:ext cx="3069600" cy="88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 b="0" i="0" u="none" strike="noStrike" cap="non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Elaborate on what you want to discuss. </a:t>
              </a:r>
              <a:endParaRPr sz="700"/>
            </a:p>
          </p:txBody>
        </p:sp>
      </p:grpSp>
      <p:grpSp>
        <p:nvGrpSpPr>
          <p:cNvPr id="681" name="Google Shape;681;p53"/>
          <p:cNvGrpSpPr/>
          <p:nvPr/>
        </p:nvGrpSpPr>
        <p:grpSpPr>
          <a:xfrm>
            <a:off x="7437595" y="3096236"/>
            <a:ext cx="1398387" cy="585285"/>
            <a:chOff x="0" y="9525"/>
            <a:chExt cx="3729032" cy="1560761"/>
          </a:xfrm>
        </p:grpSpPr>
        <p:sp>
          <p:nvSpPr>
            <p:cNvPr id="682" name="Google Shape;682;p53"/>
            <p:cNvSpPr txBox="1"/>
            <p:nvPr/>
          </p:nvSpPr>
          <p:spPr>
            <a:xfrm>
              <a:off x="13532" y="9525"/>
              <a:ext cx="37155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 b="1" i="0" u="none" strike="noStrike" cap="non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Add a main point</a:t>
              </a:r>
              <a:endParaRPr sz="700"/>
            </a:p>
          </p:txBody>
        </p:sp>
        <p:sp>
          <p:nvSpPr>
            <p:cNvPr id="683" name="Google Shape;683;p53"/>
            <p:cNvSpPr txBox="1"/>
            <p:nvPr/>
          </p:nvSpPr>
          <p:spPr>
            <a:xfrm>
              <a:off x="0" y="683786"/>
              <a:ext cx="3069600" cy="88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 b="0" i="0" u="none" strike="noStrike" cap="non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Elaborate on what you want to discuss. </a:t>
              </a:r>
              <a:endParaRPr sz="700"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8" name="Google Shape;688;p54"/>
          <p:cNvGraphicFramePr/>
          <p:nvPr/>
        </p:nvGraphicFramePr>
        <p:xfrm>
          <a:off x="514350" y="159677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{9014C451-83EB-4175-8AFE-F659EA7C1D14}</a:tableStyleId>
              </a:tblPr>
              <a:tblGrid>
                <a:gridCol w="866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4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4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4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4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4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4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40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040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040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040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87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 b="1" u="none" strike="noStrike" cap="non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YEAR</a:t>
                      </a:r>
                      <a:endParaRPr sz="600" u="none" strike="noStrike" cap="none"/>
                    </a:p>
                  </a:txBody>
                  <a:tcPr marL="96300" marR="96300" marT="96300" marB="96300" anchor="ctr">
                    <a:lnL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 b="1" u="none" strike="noStrike" cap="non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JAN</a:t>
                      </a: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 b="1" u="none" strike="noStrike" cap="non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FEB</a:t>
                      </a: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 b="1" u="none" strike="noStrike" cap="non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MAR</a:t>
                      </a: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 b="1" u="none" strike="noStrike" cap="non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APRIL</a:t>
                      </a: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 b="1" u="none" strike="noStrike" cap="non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MAY</a:t>
                      </a: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 b="1" u="none" strike="noStrike" cap="non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JUNE</a:t>
                      </a: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 b="1" u="none" strike="noStrike" cap="non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JULY</a:t>
                      </a: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 b="1" u="none" strike="noStrike" cap="non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AUG</a:t>
                      </a: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 b="1" u="none" strike="noStrike" cap="non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SEPT</a:t>
                      </a: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 b="1" u="none" strike="noStrike" cap="non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OCT</a:t>
                      </a: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 b="1" u="none" strike="noStrike" cap="non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NOV</a:t>
                      </a: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 b="1" u="none" strike="noStrike" cap="non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DEC</a:t>
                      </a: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0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 u="none" strike="noStrike" cap="non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Action </a:t>
                      </a:r>
                      <a:endParaRPr sz="600" u="none" strike="noStrike" cap="none"/>
                    </a:p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 u="none" strike="noStrike" cap="non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Point</a:t>
                      </a:r>
                      <a:endParaRPr sz="700"/>
                    </a:p>
                  </a:txBody>
                  <a:tcPr marL="96300" marR="96300" marT="96300" marB="96300" anchor="ctr">
                    <a:lnL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 u="none" strike="noStrike" cap="non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Action </a:t>
                      </a:r>
                      <a:endParaRPr sz="600" u="none" strike="noStrike" cap="none"/>
                    </a:p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 u="none" strike="noStrike" cap="non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Point</a:t>
                      </a:r>
                      <a:endParaRPr sz="700"/>
                    </a:p>
                  </a:txBody>
                  <a:tcPr marL="96300" marR="96300" marT="96300" marB="96300" anchor="ctr">
                    <a:lnL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 u="none" strike="noStrike" cap="non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Action </a:t>
                      </a:r>
                      <a:endParaRPr sz="600" u="none" strike="noStrike" cap="none"/>
                    </a:p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 u="none" strike="noStrike" cap="non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Point</a:t>
                      </a:r>
                      <a:endParaRPr sz="700"/>
                    </a:p>
                  </a:txBody>
                  <a:tcPr marL="96300" marR="96300" marT="96300" marB="96300" anchor="ctr">
                    <a:lnL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 u="none" strike="noStrike" cap="non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Action </a:t>
                      </a:r>
                      <a:endParaRPr sz="600" u="none" strike="noStrike" cap="none"/>
                    </a:p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 u="none" strike="noStrike" cap="none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Point</a:t>
                      </a:r>
                      <a:endParaRPr sz="700"/>
                    </a:p>
                  </a:txBody>
                  <a:tcPr marL="96300" marR="96300" marT="96300" marB="96300" anchor="ctr">
                    <a:lnL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689" name="Google Shape;689;p54"/>
          <p:cNvCxnSpPr/>
          <p:nvPr/>
        </p:nvCxnSpPr>
        <p:spPr>
          <a:xfrm>
            <a:off x="1386756" y="2313827"/>
            <a:ext cx="2339562" cy="0"/>
          </a:xfrm>
          <a:prstGeom prst="straightConnector1">
            <a:avLst/>
          </a:prstGeom>
          <a:noFill/>
          <a:ln w="285750" cap="flat" cmpd="sng">
            <a:solidFill>
              <a:srgbClr val="8C52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0" name="Google Shape;690;p54"/>
          <p:cNvCxnSpPr/>
          <p:nvPr/>
        </p:nvCxnSpPr>
        <p:spPr>
          <a:xfrm>
            <a:off x="3233431" y="2954149"/>
            <a:ext cx="2339562" cy="0"/>
          </a:xfrm>
          <a:prstGeom prst="straightConnector1">
            <a:avLst/>
          </a:prstGeom>
          <a:noFill/>
          <a:ln w="285750" cap="flat" cmpd="sng">
            <a:solidFill>
              <a:srgbClr val="00C2C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1" name="Google Shape;691;p54"/>
          <p:cNvCxnSpPr/>
          <p:nvPr/>
        </p:nvCxnSpPr>
        <p:spPr>
          <a:xfrm>
            <a:off x="5036713" y="3663902"/>
            <a:ext cx="2339562" cy="0"/>
          </a:xfrm>
          <a:prstGeom prst="straightConnector1">
            <a:avLst/>
          </a:prstGeom>
          <a:noFill/>
          <a:ln w="285750" cap="flat" cmpd="sng">
            <a:solidFill>
              <a:srgbClr val="8C52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2" name="Google Shape;692;p54"/>
          <p:cNvCxnSpPr/>
          <p:nvPr/>
        </p:nvCxnSpPr>
        <p:spPr>
          <a:xfrm>
            <a:off x="6290089" y="4375563"/>
            <a:ext cx="2339562" cy="0"/>
          </a:xfrm>
          <a:prstGeom prst="straightConnector1">
            <a:avLst/>
          </a:prstGeom>
          <a:noFill/>
          <a:ln w="285750" cap="flat" cmpd="sng">
            <a:solidFill>
              <a:srgbClr val="00C2CB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93" name="Google Shape;693;p54"/>
          <p:cNvGrpSpPr/>
          <p:nvPr/>
        </p:nvGrpSpPr>
        <p:grpSpPr>
          <a:xfrm>
            <a:off x="0" y="279168"/>
            <a:ext cx="1543047" cy="1669630"/>
            <a:chOff x="0" y="-66675"/>
            <a:chExt cx="812800" cy="879475"/>
          </a:xfrm>
        </p:grpSpPr>
        <p:sp>
          <p:nvSpPr>
            <p:cNvPr id="694" name="Google Shape;694;p54"/>
            <p:cNvSpPr/>
            <p:nvPr/>
          </p:nvSpPr>
          <p:spPr>
            <a:xfrm>
              <a:off x="0" y="0"/>
              <a:ext cx="198299" cy="305444"/>
            </a:xfrm>
            <a:custGeom>
              <a:avLst/>
              <a:gdLst/>
              <a:ahLst/>
              <a:cxnLst/>
              <a:rect l="l" t="t" r="r" b="b"/>
              <a:pathLst>
                <a:path w="198299" h="305444" extrusionOk="0">
                  <a:moveTo>
                    <a:pt x="0" y="0"/>
                  </a:moveTo>
                  <a:lnTo>
                    <a:pt x="198299" y="0"/>
                  </a:lnTo>
                  <a:lnTo>
                    <a:pt x="198299" y="305444"/>
                  </a:lnTo>
                  <a:lnTo>
                    <a:pt x="0" y="305444"/>
                  </a:lnTo>
                  <a:close/>
                </a:path>
              </a:pathLst>
            </a:custGeom>
            <a:solidFill>
              <a:srgbClr val="8C52FF"/>
            </a:solidFill>
            <a:ln>
              <a:noFill/>
            </a:ln>
          </p:spPr>
        </p:sp>
        <p:sp>
          <p:nvSpPr>
            <p:cNvPr id="695" name="Google Shape;695;p54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6" name="Google Shape;696;p54"/>
          <p:cNvSpPr txBox="1"/>
          <p:nvPr/>
        </p:nvSpPr>
        <p:spPr>
          <a:xfrm>
            <a:off x="487444" y="409575"/>
            <a:ext cx="5383577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Add a Roadmap Page</a:t>
            </a:r>
            <a:endParaRPr sz="700"/>
          </a:p>
        </p:txBody>
      </p:sp>
      <p:sp>
        <p:nvSpPr>
          <p:cNvPr id="697" name="Google Shape;697;p54"/>
          <p:cNvSpPr txBox="1"/>
          <p:nvPr/>
        </p:nvSpPr>
        <p:spPr>
          <a:xfrm>
            <a:off x="487444" y="1127658"/>
            <a:ext cx="5234321" cy="277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0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Elaborate on the data you want to discuss. </a:t>
            </a:r>
            <a:endParaRPr sz="700"/>
          </a:p>
        </p:txBody>
      </p:sp>
      <p:grpSp>
        <p:nvGrpSpPr>
          <p:cNvPr id="698" name="Google Shape;698;p54"/>
          <p:cNvGrpSpPr/>
          <p:nvPr/>
        </p:nvGrpSpPr>
        <p:grpSpPr>
          <a:xfrm>
            <a:off x="8021897" y="289265"/>
            <a:ext cx="691157" cy="677142"/>
            <a:chOff x="0" y="0"/>
            <a:chExt cx="1843086" cy="1805712"/>
          </a:xfrm>
        </p:grpSpPr>
        <p:pic>
          <p:nvPicPr>
            <p:cNvPr id="699" name="Google Shape;699;p54"/>
            <p:cNvPicPr preferRelativeResize="0"/>
            <p:nvPr/>
          </p:nvPicPr>
          <p:blipFill rotWithShape="1">
            <a:blip r:embed="rId3">
              <a:alphaModFix amt="72000"/>
            </a:blip>
            <a:srcRect r="54837" b="53903"/>
            <a:stretch/>
          </p:blipFill>
          <p:spPr>
            <a:xfrm rot="5400000">
              <a:off x="376381" y="-15024"/>
              <a:ext cx="1451682" cy="14817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" name="Google Shape;700;p54"/>
            <p:cNvPicPr preferRelativeResize="0"/>
            <p:nvPr/>
          </p:nvPicPr>
          <p:blipFill rotWithShape="1">
            <a:blip r:embed="rId4">
              <a:alphaModFix amt="72000"/>
            </a:blip>
            <a:srcRect r="54837" b="53903"/>
            <a:stretch/>
          </p:blipFill>
          <p:spPr>
            <a:xfrm rot="5400000">
              <a:off x="7328" y="1090325"/>
              <a:ext cx="708059" cy="7227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5" name="Google Shape;705;p55"/>
          <p:cNvGraphicFramePr/>
          <p:nvPr/>
        </p:nvGraphicFramePr>
        <p:xfrm>
          <a:off x="514350" y="182940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{9014C451-83EB-4175-8AFE-F659EA7C1D14}</a:tableStyleId>
              </a:tblPr>
              <a:tblGrid>
                <a:gridCol w="117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6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6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6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6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6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6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7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 b="1" u="none" strike="noStrike" cap="none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YEAR</a:t>
                      </a:r>
                      <a:endParaRPr sz="600" u="none" strike="noStrike" cap="none"/>
                    </a:p>
                  </a:txBody>
                  <a:tcPr marL="96300" marR="96300" marT="96300" marB="96300" anchor="ctr">
                    <a:lnL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C2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 b="1" u="none" strike="noStrike" cap="none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MONTH 1</a:t>
                      </a: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C2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 b="1" u="none" strike="noStrike" cap="none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MONTH 2</a:t>
                      </a: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C2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 b="1" u="none" strike="noStrike" cap="none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MONTH 3</a:t>
                      </a: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C2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 b="1" u="none" strike="noStrike" cap="none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MONTH 4</a:t>
                      </a: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C2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 b="1" u="none" strike="noStrike" cap="none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MONTH 5</a:t>
                      </a: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C2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 b="1" u="none" strike="noStrike" cap="none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MONTH 6</a:t>
                      </a: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C2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 b="1" u="none" strike="noStrike" cap="none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Action Point</a:t>
                      </a:r>
                      <a:endParaRPr sz="600" u="none" strike="noStrike" cap="none"/>
                    </a:p>
                  </a:txBody>
                  <a:tcPr marL="96300" marR="96300" marT="96300" marB="96300" anchor="ctr">
                    <a:lnL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C5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 b="1" u="none" strike="noStrike" cap="none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Action Point</a:t>
                      </a:r>
                      <a:endParaRPr sz="600" u="none" strike="noStrike" cap="none"/>
                    </a:p>
                  </a:txBody>
                  <a:tcPr marL="96300" marR="96300" marT="96300" marB="96300" anchor="ctr">
                    <a:lnL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C5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 b="1" u="none" strike="noStrike" cap="none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Action Point</a:t>
                      </a:r>
                      <a:endParaRPr sz="600" u="none" strike="noStrike" cap="none"/>
                    </a:p>
                  </a:txBody>
                  <a:tcPr marL="96300" marR="96300" marT="96300" marB="96300" anchor="ctr">
                    <a:lnL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C5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6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 b="1" u="none" strike="noStrike" cap="none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Action Point</a:t>
                      </a:r>
                      <a:endParaRPr sz="600" u="none" strike="noStrike" cap="none"/>
                    </a:p>
                  </a:txBody>
                  <a:tcPr marL="96300" marR="96300" marT="96300" marB="96300" anchor="ctr">
                    <a:lnL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C5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/>
                    </a:p>
                  </a:txBody>
                  <a:tcPr marL="96300" marR="96300" marT="96300" marB="96300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706" name="Google Shape;706;p55"/>
          <p:cNvGrpSpPr/>
          <p:nvPr/>
        </p:nvGrpSpPr>
        <p:grpSpPr>
          <a:xfrm>
            <a:off x="0" y="279168"/>
            <a:ext cx="1543047" cy="1669630"/>
            <a:chOff x="0" y="-66675"/>
            <a:chExt cx="812800" cy="879475"/>
          </a:xfrm>
        </p:grpSpPr>
        <p:sp>
          <p:nvSpPr>
            <p:cNvPr id="707" name="Google Shape;707;p55"/>
            <p:cNvSpPr/>
            <p:nvPr/>
          </p:nvSpPr>
          <p:spPr>
            <a:xfrm>
              <a:off x="0" y="0"/>
              <a:ext cx="198299" cy="305444"/>
            </a:xfrm>
            <a:custGeom>
              <a:avLst/>
              <a:gdLst/>
              <a:ahLst/>
              <a:cxnLst/>
              <a:rect l="l" t="t" r="r" b="b"/>
              <a:pathLst>
                <a:path w="198299" h="305444" extrusionOk="0">
                  <a:moveTo>
                    <a:pt x="0" y="0"/>
                  </a:moveTo>
                  <a:lnTo>
                    <a:pt x="198299" y="0"/>
                  </a:lnTo>
                  <a:lnTo>
                    <a:pt x="198299" y="305444"/>
                  </a:lnTo>
                  <a:lnTo>
                    <a:pt x="0" y="305444"/>
                  </a:lnTo>
                  <a:close/>
                </a:path>
              </a:pathLst>
            </a:custGeom>
            <a:solidFill>
              <a:srgbClr val="8C52FF"/>
            </a:solidFill>
            <a:ln>
              <a:noFill/>
            </a:ln>
          </p:spPr>
        </p:sp>
        <p:sp>
          <p:nvSpPr>
            <p:cNvPr id="708" name="Google Shape;708;p55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9" name="Google Shape;709;p55"/>
          <p:cNvGrpSpPr/>
          <p:nvPr/>
        </p:nvGrpSpPr>
        <p:grpSpPr>
          <a:xfrm>
            <a:off x="8021897" y="289265"/>
            <a:ext cx="691157" cy="677142"/>
            <a:chOff x="0" y="0"/>
            <a:chExt cx="1843086" cy="1805712"/>
          </a:xfrm>
        </p:grpSpPr>
        <p:pic>
          <p:nvPicPr>
            <p:cNvPr id="710" name="Google Shape;710;p55"/>
            <p:cNvPicPr preferRelativeResize="0"/>
            <p:nvPr/>
          </p:nvPicPr>
          <p:blipFill rotWithShape="1">
            <a:blip r:embed="rId3">
              <a:alphaModFix amt="72000"/>
            </a:blip>
            <a:srcRect r="54837" b="53903"/>
            <a:stretch/>
          </p:blipFill>
          <p:spPr>
            <a:xfrm rot="5400000">
              <a:off x="376381" y="-15024"/>
              <a:ext cx="1451682" cy="14817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1" name="Google Shape;711;p55"/>
            <p:cNvPicPr preferRelativeResize="0"/>
            <p:nvPr/>
          </p:nvPicPr>
          <p:blipFill rotWithShape="1">
            <a:blip r:embed="rId4">
              <a:alphaModFix amt="72000"/>
            </a:blip>
            <a:srcRect r="54837" b="53903"/>
            <a:stretch/>
          </p:blipFill>
          <p:spPr>
            <a:xfrm rot="5400000">
              <a:off x="7328" y="1090325"/>
              <a:ext cx="708059" cy="7227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2" name="Google Shape;712;p55"/>
          <p:cNvSpPr txBox="1"/>
          <p:nvPr/>
        </p:nvSpPr>
        <p:spPr>
          <a:xfrm>
            <a:off x="487444" y="409575"/>
            <a:ext cx="5383577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Add a Roadmap Page</a:t>
            </a:r>
            <a:endParaRPr sz="700"/>
          </a:p>
        </p:txBody>
      </p:sp>
      <p:sp>
        <p:nvSpPr>
          <p:cNvPr id="713" name="Google Shape;713;p55"/>
          <p:cNvSpPr txBox="1"/>
          <p:nvPr/>
        </p:nvSpPr>
        <p:spPr>
          <a:xfrm>
            <a:off x="487444" y="1127658"/>
            <a:ext cx="5234321" cy="277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0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Elaborate on the data you want to discuss. </a:t>
            </a:r>
            <a:endParaRPr sz="7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8" name="Google Shape;718;p56"/>
          <p:cNvGrpSpPr/>
          <p:nvPr/>
        </p:nvGrpSpPr>
        <p:grpSpPr>
          <a:xfrm>
            <a:off x="0" y="4493046"/>
            <a:ext cx="9416374" cy="1669631"/>
            <a:chOff x="0" y="-66675"/>
            <a:chExt cx="4960065" cy="879475"/>
          </a:xfrm>
        </p:grpSpPr>
        <p:sp>
          <p:nvSpPr>
            <p:cNvPr id="719" name="Google Shape;719;p56"/>
            <p:cNvSpPr/>
            <p:nvPr/>
          </p:nvSpPr>
          <p:spPr>
            <a:xfrm>
              <a:off x="0" y="0"/>
              <a:ext cx="4960065" cy="294847"/>
            </a:xfrm>
            <a:custGeom>
              <a:avLst/>
              <a:gdLst/>
              <a:ahLst/>
              <a:cxnLst/>
              <a:rect l="l" t="t" r="r" b="b"/>
              <a:pathLst>
                <a:path w="4960065" h="294847" extrusionOk="0">
                  <a:moveTo>
                    <a:pt x="0" y="0"/>
                  </a:moveTo>
                  <a:lnTo>
                    <a:pt x="4960065" y="0"/>
                  </a:lnTo>
                  <a:lnTo>
                    <a:pt x="4960065" y="294847"/>
                  </a:lnTo>
                  <a:lnTo>
                    <a:pt x="0" y="294847"/>
                  </a:lnTo>
                  <a:close/>
                </a:path>
              </a:pathLst>
            </a:custGeom>
            <a:solidFill>
              <a:srgbClr val="00C2CB"/>
            </a:solidFill>
            <a:ln>
              <a:noFill/>
            </a:ln>
          </p:spPr>
        </p:sp>
        <p:sp>
          <p:nvSpPr>
            <p:cNvPr id="720" name="Google Shape;720;p56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1" name="Google Shape;721;p56"/>
          <p:cNvGrpSpPr/>
          <p:nvPr/>
        </p:nvGrpSpPr>
        <p:grpSpPr>
          <a:xfrm>
            <a:off x="-138774" y="279168"/>
            <a:ext cx="1543048" cy="1669630"/>
            <a:chOff x="0" y="-66675"/>
            <a:chExt cx="812800" cy="879475"/>
          </a:xfrm>
        </p:grpSpPr>
        <p:sp>
          <p:nvSpPr>
            <p:cNvPr id="722" name="Google Shape;722;p56"/>
            <p:cNvSpPr/>
            <p:nvPr/>
          </p:nvSpPr>
          <p:spPr>
            <a:xfrm>
              <a:off x="0" y="0"/>
              <a:ext cx="271398" cy="305444"/>
            </a:xfrm>
            <a:custGeom>
              <a:avLst/>
              <a:gdLst/>
              <a:ahLst/>
              <a:cxnLst/>
              <a:rect l="l" t="t" r="r" b="b"/>
              <a:pathLst>
                <a:path w="271398" h="305444" extrusionOk="0">
                  <a:moveTo>
                    <a:pt x="0" y="0"/>
                  </a:moveTo>
                  <a:lnTo>
                    <a:pt x="271398" y="0"/>
                  </a:lnTo>
                  <a:lnTo>
                    <a:pt x="271398" y="305444"/>
                  </a:lnTo>
                  <a:lnTo>
                    <a:pt x="0" y="305444"/>
                  </a:lnTo>
                  <a:close/>
                </a:path>
              </a:pathLst>
            </a:custGeom>
            <a:solidFill>
              <a:srgbClr val="8C52FF"/>
            </a:solidFill>
            <a:ln>
              <a:noFill/>
            </a:ln>
          </p:spPr>
        </p:sp>
        <p:sp>
          <p:nvSpPr>
            <p:cNvPr id="723" name="Google Shape;723;p56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24" name="Google Shape;724;p56"/>
          <p:cNvPicPr preferRelativeResize="0"/>
          <p:nvPr/>
        </p:nvPicPr>
        <p:blipFill rotWithShape="1">
          <a:blip r:embed="rId3">
            <a:alphaModFix/>
          </a:blip>
          <a:srcRect l="45162" t="6106" r="7621" b="46709"/>
          <a:stretch/>
        </p:blipFill>
        <p:spPr>
          <a:xfrm>
            <a:off x="5221126" y="1594637"/>
            <a:ext cx="220125" cy="219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56"/>
          <p:cNvPicPr preferRelativeResize="0"/>
          <p:nvPr/>
        </p:nvPicPr>
        <p:blipFill rotWithShape="1">
          <a:blip r:embed="rId3">
            <a:alphaModFix/>
          </a:blip>
          <a:srcRect l="45162" t="6106" r="7621" b="46709"/>
          <a:stretch/>
        </p:blipFill>
        <p:spPr>
          <a:xfrm>
            <a:off x="5228270" y="3672911"/>
            <a:ext cx="220125" cy="219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56"/>
          <p:cNvPicPr preferRelativeResize="0"/>
          <p:nvPr/>
        </p:nvPicPr>
        <p:blipFill rotWithShape="1">
          <a:blip r:embed="rId3">
            <a:alphaModFix/>
          </a:blip>
          <a:srcRect l="45162" t="6106" r="7621" b="46709"/>
          <a:stretch/>
        </p:blipFill>
        <p:spPr>
          <a:xfrm>
            <a:off x="5233032" y="2633774"/>
            <a:ext cx="220125" cy="219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56"/>
          <p:cNvPicPr preferRelativeResize="0"/>
          <p:nvPr/>
        </p:nvPicPr>
        <p:blipFill rotWithShape="1">
          <a:blip r:embed="rId4">
            <a:alphaModFix/>
          </a:blip>
          <a:srcRect l="28135" r="4161"/>
          <a:stretch/>
        </p:blipFill>
        <p:spPr>
          <a:xfrm>
            <a:off x="582167" y="1297100"/>
            <a:ext cx="3942573" cy="3882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8" name="Google Shape;728;p56"/>
          <p:cNvGrpSpPr/>
          <p:nvPr/>
        </p:nvGrpSpPr>
        <p:grpSpPr>
          <a:xfrm>
            <a:off x="8021897" y="289265"/>
            <a:ext cx="691157" cy="677142"/>
            <a:chOff x="0" y="0"/>
            <a:chExt cx="1843086" cy="1805712"/>
          </a:xfrm>
        </p:grpSpPr>
        <p:pic>
          <p:nvPicPr>
            <p:cNvPr id="729" name="Google Shape;729;p56"/>
            <p:cNvPicPr preferRelativeResize="0"/>
            <p:nvPr/>
          </p:nvPicPr>
          <p:blipFill rotWithShape="1">
            <a:blip r:embed="rId3">
              <a:alphaModFix amt="72000"/>
            </a:blip>
            <a:srcRect r="54837" b="53903"/>
            <a:stretch/>
          </p:blipFill>
          <p:spPr>
            <a:xfrm rot="5400000">
              <a:off x="376381" y="-15024"/>
              <a:ext cx="1451682" cy="14817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0" name="Google Shape;730;p56"/>
            <p:cNvPicPr preferRelativeResize="0"/>
            <p:nvPr/>
          </p:nvPicPr>
          <p:blipFill rotWithShape="1">
            <a:blip r:embed="rId5">
              <a:alphaModFix amt="72000"/>
            </a:blip>
            <a:srcRect r="54837" b="53903"/>
            <a:stretch/>
          </p:blipFill>
          <p:spPr>
            <a:xfrm rot="5400000">
              <a:off x="7328" y="1090325"/>
              <a:ext cx="708059" cy="72271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31" name="Google Shape;731;p56"/>
          <p:cNvPicPr preferRelativeResize="0"/>
          <p:nvPr/>
        </p:nvPicPr>
        <p:blipFill rotWithShape="1">
          <a:blip r:embed="rId6">
            <a:alphaModFix/>
          </a:blip>
          <a:srcRect l="47735"/>
          <a:stretch/>
        </p:blipFill>
        <p:spPr>
          <a:xfrm rot="-5400000">
            <a:off x="671623" y="1450151"/>
            <a:ext cx="3728623" cy="3674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56"/>
          <p:cNvPicPr preferRelativeResize="0"/>
          <p:nvPr/>
        </p:nvPicPr>
        <p:blipFill rotWithShape="1">
          <a:blip r:embed="rId3">
            <a:alphaModFix amt="72000"/>
          </a:blip>
          <a:srcRect r="54837" b="53903"/>
          <a:stretch/>
        </p:blipFill>
        <p:spPr>
          <a:xfrm rot="5400000">
            <a:off x="418029" y="4410394"/>
            <a:ext cx="409977" cy="4184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3" name="Google Shape;733;p56"/>
          <p:cNvGrpSpPr/>
          <p:nvPr/>
        </p:nvGrpSpPr>
        <p:grpSpPr>
          <a:xfrm>
            <a:off x="5567039" y="1566509"/>
            <a:ext cx="2292062" cy="714976"/>
            <a:chOff x="0" y="0"/>
            <a:chExt cx="6112166" cy="1906602"/>
          </a:xfrm>
        </p:grpSpPr>
        <p:sp>
          <p:nvSpPr>
            <p:cNvPr id="734" name="Google Shape;734;p56"/>
            <p:cNvSpPr txBox="1"/>
            <p:nvPr/>
          </p:nvSpPr>
          <p:spPr>
            <a:xfrm>
              <a:off x="0" y="0"/>
              <a:ext cx="6112166" cy="6405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600" b="1" i="0" u="none" strike="noStrike" cap="none">
                  <a:solidFill>
                    <a:srgbClr val="8C52FF"/>
                  </a:solidFill>
                  <a:latin typeface="Noto Sans"/>
                  <a:ea typeface="Noto Sans"/>
                  <a:cs typeface="Noto Sans"/>
                  <a:sym typeface="Noto Sans"/>
                </a:rPr>
                <a:t>Add a main point</a:t>
              </a:r>
              <a:endParaRPr sz="700"/>
            </a:p>
          </p:txBody>
        </p:sp>
        <p:sp>
          <p:nvSpPr>
            <p:cNvPr id="735" name="Google Shape;735;p56"/>
            <p:cNvSpPr txBox="1"/>
            <p:nvPr/>
          </p:nvSpPr>
          <p:spPr>
            <a:xfrm>
              <a:off x="0" y="832182"/>
              <a:ext cx="6112166" cy="1074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 b="0" i="0" u="none" strike="noStrike" cap="non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Briefly elaborate on what you want to discuss. </a:t>
              </a:r>
              <a:endParaRPr sz="700"/>
            </a:p>
          </p:txBody>
        </p:sp>
      </p:grpSp>
      <p:grpSp>
        <p:nvGrpSpPr>
          <p:cNvPr id="736" name="Google Shape;736;p56"/>
          <p:cNvGrpSpPr/>
          <p:nvPr/>
        </p:nvGrpSpPr>
        <p:grpSpPr>
          <a:xfrm>
            <a:off x="5574183" y="3644782"/>
            <a:ext cx="2292063" cy="714976"/>
            <a:chOff x="0" y="0"/>
            <a:chExt cx="6112166" cy="1906602"/>
          </a:xfrm>
        </p:grpSpPr>
        <p:sp>
          <p:nvSpPr>
            <p:cNvPr id="737" name="Google Shape;737;p56"/>
            <p:cNvSpPr txBox="1"/>
            <p:nvPr/>
          </p:nvSpPr>
          <p:spPr>
            <a:xfrm>
              <a:off x="0" y="0"/>
              <a:ext cx="6112166" cy="6405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600" b="1" i="0" u="none" strike="noStrike" cap="none">
                  <a:solidFill>
                    <a:srgbClr val="8C52FF"/>
                  </a:solidFill>
                  <a:latin typeface="Noto Sans"/>
                  <a:ea typeface="Noto Sans"/>
                  <a:cs typeface="Noto Sans"/>
                  <a:sym typeface="Noto Sans"/>
                </a:rPr>
                <a:t>Add a main point</a:t>
              </a:r>
              <a:endParaRPr sz="700"/>
            </a:p>
          </p:txBody>
        </p:sp>
        <p:sp>
          <p:nvSpPr>
            <p:cNvPr id="738" name="Google Shape;738;p56"/>
            <p:cNvSpPr txBox="1"/>
            <p:nvPr/>
          </p:nvSpPr>
          <p:spPr>
            <a:xfrm>
              <a:off x="0" y="832182"/>
              <a:ext cx="6112166" cy="1074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 b="0" i="0" u="none" strike="noStrike" cap="non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Briefly elaborate on what you want to discuss. </a:t>
              </a:r>
              <a:endParaRPr sz="700"/>
            </a:p>
          </p:txBody>
        </p:sp>
      </p:grpSp>
      <p:grpSp>
        <p:nvGrpSpPr>
          <p:cNvPr id="739" name="Google Shape;739;p56"/>
          <p:cNvGrpSpPr/>
          <p:nvPr/>
        </p:nvGrpSpPr>
        <p:grpSpPr>
          <a:xfrm>
            <a:off x="5578946" y="2605646"/>
            <a:ext cx="2292063" cy="714976"/>
            <a:chOff x="0" y="0"/>
            <a:chExt cx="6112166" cy="1906602"/>
          </a:xfrm>
        </p:grpSpPr>
        <p:sp>
          <p:nvSpPr>
            <p:cNvPr id="740" name="Google Shape;740;p56"/>
            <p:cNvSpPr txBox="1"/>
            <p:nvPr/>
          </p:nvSpPr>
          <p:spPr>
            <a:xfrm>
              <a:off x="0" y="0"/>
              <a:ext cx="6112166" cy="6405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600" b="1" i="0" u="none" strike="noStrike" cap="none">
                  <a:solidFill>
                    <a:srgbClr val="8C52FF"/>
                  </a:solidFill>
                  <a:latin typeface="Noto Sans"/>
                  <a:ea typeface="Noto Sans"/>
                  <a:cs typeface="Noto Sans"/>
                  <a:sym typeface="Noto Sans"/>
                </a:rPr>
                <a:t>Add a main point</a:t>
              </a:r>
              <a:endParaRPr sz="700"/>
            </a:p>
          </p:txBody>
        </p:sp>
        <p:sp>
          <p:nvSpPr>
            <p:cNvPr id="741" name="Google Shape;741;p56"/>
            <p:cNvSpPr txBox="1"/>
            <p:nvPr/>
          </p:nvSpPr>
          <p:spPr>
            <a:xfrm>
              <a:off x="0" y="832182"/>
              <a:ext cx="6112166" cy="1074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 b="0" i="0" u="none" strike="noStrike" cap="non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Briefly elaborate on what you want to discuss. </a:t>
              </a:r>
              <a:endParaRPr sz="700"/>
            </a:p>
          </p:txBody>
        </p:sp>
      </p:grpSp>
      <p:sp>
        <p:nvSpPr>
          <p:cNvPr id="742" name="Google Shape;742;p56"/>
          <p:cNvSpPr txBox="1"/>
          <p:nvPr/>
        </p:nvSpPr>
        <p:spPr>
          <a:xfrm>
            <a:off x="477919" y="409351"/>
            <a:ext cx="5782897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Write your topic or idea</a:t>
            </a:r>
            <a:endParaRPr sz="7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7" name="Google Shape;747;p57"/>
          <p:cNvGrpSpPr/>
          <p:nvPr/>
        </p:nvGrpSpPr>
        <p:grpSpPr>
          <a:xfrm>
            <a:off x="0" y="-126578"/>
            <a:ext cx="5616170" cy="5270078"/>
            <a:chOff x="0" y="-66675"/>
            <a:chExt cx="2958312" cy="2776008"/>
          </a:xfrm>
        </p:grpSpPr>
        <p:sp>
          <p:nvSpPr>
            <p:cNvPr id="748" name="Google Shape;748;p57"/>
            <p:cNvSpPr/>
            <p:nvPr/>
          </p:nvSpPr>
          <p:spPr>
            <a:xfrm>
              <a:off x="0" y="0"/>
              <a:ext cx="2958312" cy="2709333"/>
            </a:xfrm>
            <a:custGeom>
              <a:avLst/>
              <a:gdLst/>
              <a:ahLst/>
              <a:cxnLst/>
              <a:rect l="l" t="t" r="r" b="b"/>
              <a:pathLst>
                <a:path w="2958312" h="2709333" extrusionOk="0">
                  <a:moveTo>
                    <a:pt x="0" y="0"/>
                  </a:moveTo>
                  <a:lnTo>
                    <a:pt x="2958312" y="0"/>
                  </a:lnTo>
                  <a:lnTo>
                    <a:pt x="295831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C2CB"/>
            </a:solidFill>
            <a:ln>
              <a:noFill/>
            </a:ln>
          </p:spPr>
        </p:sp>
        <p:sp>
          <p:nvSpPr>
            <p:cNvPr id="749" name="Google Shape;749;p57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50" name="Google Shape;750;p57"/>
          <p:cNvPicPr preferRelativeResize="0"/>
          <p:nvPr/>
        </p:nvPicPr>
        <p:blipFill rotWithShape="1">
          <a:blip r:embed="rId3">
            <a:alphaModFix amt="36000"/>
          </a:blip>
          <a:srcRect b="8479"/>
          <a:stretch/>
        </p:blipFill>
        <p:spPr>
          <a:xfrm>
            <a:off x="0" y="0"/>
            <a:ext cx="5616170" cy="5139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57"/>
          <p:cNvPicPr preferRelativeResize="0"/>
          <p:nvPr/>
        </p:nvPicPr>
        <p:blipFill rotWithShape="1">
          <a:blip r:embed="rId4">
            <a:alphaModFix/>
          </a:blip>
          <a:srcRect r="35644"/>
          <a:stretch/>
        </p:blipFill>
        <p:spPr>
          <a:xfrm rot="5400000">
            <a:off x="4055610" y="1016022"/>
            <a:ext cx="3231482" cy="5021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57"/>
          <p:cNvPicPr preferRelativeResize="0"/>
          <p:nvPr/>
        </p:nvPicPr>
        <p:blipFill rotWithShape="1">
          <a:blip r:embed="rId4">
            <a:alphaModFix amt="72000"/>
          </a:blip>
          <a:srcRect r="54837" b="53903"/>
          <a:stretch/>
        </p:blipFill>
        <p:spPr>
          <a:xfrm rot="5400000">
            <a:off x="8163040" y="283631"/>
            <a:ext cx="544381" cy="55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57"/>
          <p:cNvPicPr preferRelativeResize="0"/>
          <p:nvPr/>
        </p:nvPicPr>
        <p:blipFill rotWithShape="1">
          <a:blip r:embed="rId5">
            <a:alphaModFix amt="72000"/>
          </a:blip>
          <a:srcRect r="54837" b="53903"/>
          <a:stretch/>
        </p:blipFill>
        <p:spPr>
          <a:xfrm rot="5400000">
            <a:off x="8024645" y="698137"/>
            <a:ext cx="265522" cy="271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57"/>
          <p:cNvPicPr preferRelativeResize="0"/>
          <p:nvPr/>
        </p:nvPicPr>
        <p:blipFill rotWithShape="1">
          <a:blip r:embed="rId5">
            <a:alphaModFix amt="72000"/>
          </a:blip>
          <a:srcRect r="70804" b="53903"/>
          <a:stretch/>
        </p:blipFill>
        <p:spPr>
          <a:xfrm rot="5400000">
            <a:off x="4934717" y="3526579"/>
            <a:ext cx="1253165" cy="1978599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57"/>
          <p:cNvSpPr txBox="1"/>
          <p:nvPr/>
        </p:nvSpPr>
        <p:spPr>
          <a:xfrm>
            <a:off x="3955891" y="2341022"/>
            <a:ext cx="3730591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45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Hello there!</a:t>
            </a:r>
            <a:endParaRPr sz="700"/>
          </a:p>
        </p:txBody>
      </p:sp>
      <p:sp>
        <p:nvSpPr>
          <p:cNvPr id="756" name="Google Shape;756;p57"/>
          <p:cNvSpPr txBox="1"/>
          <p:nvPr/>
        </p:nvSpPr>
        <p:spPr>
          <a:xfrm>
            <a:off x="4221130" y="3026821"/>
            <a:ext cx="3219161" cy="584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0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I'm Rain, and I'll be sharing with you my beautiful ideas. Follow me at @reallygreatsite to learn more. </a:t>
            </a:r>
            <a:endParaRPr sz="700"/>
          </a:p>
        </p:txBody>
      </p:sp>
      <p:pic>
        <p:nvPicPr>
          <p:cNvPr id="757" name="Google Shape;757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54799" y="2895351"/>
            <a:ext cx="2213025" cy="2248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/>
        </p:nvSpPr>
        <p:spPr>
          <a:xfrm>
            <a:off x="224425" y="1158250"/>
            <a:ext cx="4563900" cy="14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9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Strategic recommendation</a:t>
            </a:r>
            <a:endParaRPr sz="39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52" name="Google Shape;152;p26"/>
          <p:cNvPicPr preferRelativeResize="0"/>
          <p:nvPr/>
        </p:nvPicPr>
        <p:blipFill rotWithShape="1">
          <a:blip r:embed="rId3">
            <a:alphaModFix amt="34000"/>
          </a:blip>
          <a:srcRect l="1405" t="1528" r="2329" b="1712"/>
          <a:stretch/>
        </p:blipFill>
        <p:spPr>
          <a:xfrm>
            <a:off x="-992789" y="40000"/>
            <a:ext cx="613358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9BE3A7A-946B-4DB0-9383-AA9EB3B8E88A}"/>
              </a:ext>
            </a:extLst>
          </p:cNvPr>
          <p:cNvSpPr/>
          <p:nvPr/>
        </p:nvSpPr>
        <p:spPr>
          <a:xfrm>
            <a:off x="993326" y="1465873"/>
            <a:ext cx="7157348" cy="2211753"/>
          </a:xfrm>
          <a:prstGeom prst="roundRect">
            <a:avLst/>
          </a:prstGeom>
          <a:solidFill>
            <a:schemeClr val="bg1">
              <a:alpha val="404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Magist: a good fit for apple products?</a:t>
            </a:r>
          </a:p>
        </p:txBody>
      </p:sp>
    </p:spTree>
    <p:extLst>
      <p:ext uri="{BB962C8B-B14F-4D97-AF65-F5344CB8AC3E}">
        <p14:creationId xmlns:p14="http://schemas.microsoft.com/office/powerpoint/2010/main" val="2072237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8"/>
          <p:cNvPicPr preferRelativeResize="0"/>
          <p:nvPr/>
        </p:nvPicPr>
        <p:blipFill rotWithShape="1">
          <a:blip r:embed="rId3">
            <a:alphaModFix/>
          </a:blip>
          <a:srcRect l="27711" t="20844" r="21591" b="16123"/>
          <a:stretch/>
        </p:blipFill>
        <p:spPr>
          <a:xfrm rot="7578003">
            <a:off x="1920300" y="1898299"/>
            <a:ext cx="1497824" cy="15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8"/>
          <p:cNvSpPr/>
          <p:nvPr/>
        </p:nvSpPr>
        <p:spPr>
          <a:xfrm rot="-3360776">
            <a:off x="3373661" y="2383357"/>
            <a:ext cx="529690" cy="240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8"/>
          <p:cNvSpPr/>
          <p:nvPr/>
        </p:nvSpPr>
        <p:spPr>
          <a:xfrm>
            <a:off x="1558225" y="2686000"/>
            <a:ext cx="349500" cy="240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" name="Google Shape;173;p28"/>
          <p:cNvPicPr preferRelativeResize="0"/>
          <p:nvPr/>
        </p:nvPicPr>
        <p:blipFill rotWithShape="1">
          <a:blip r:embed="rId4">
            <a:alphaModFix/>
          </a:blip>
          <a:srcRect t="50251" r="15419"/>
          <a:stretch/>
        </p:blipFill>
        <p:spPr>
          <a:xfrm>
            <a:off x="3219950" y="2790300"/>
            <a:ext cx="876175" cy="3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8"/>
          <p:cNvSpPr txBox="1"/>
          <p:nvPr/>
        </p:nvSpPr>
        <p:spPr>
          <a:xfrm>
            <a:off x="642350" y="2655625"/>
            <a:ext cx="132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other products</a:t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8"/>
          <p:cNvSpPr txBox="1"/>
          <p:nvPr/>
        </p:nvSpPr>
        <p:spPr>
          <a:xfrm>
            <a:off x="1008000" y="2344750"/>
            <a:ext cx="611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79%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8"/>
          <p:cNvSpPr txBox="1"/>
          <p:nvPr/>
        </p:nvSpPr>
        <p:spPr>
          <a:xfrm>
            <a:off x="3497150" y="2344775"/>
            <a:ext cx="611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21%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8"/>
          <p:cNvSpPr txBox="1"/>
          <p:nvPr/>
        </p:nvSpPr>
        <p:spPr>
          <a:xfrm>
            <a:off x="593475" y="443450"/>
            <a:ext cx="43158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 b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Apple-compatible </a:t>
            </a:r>
            <a:r>
              <a:rPr lang="fr" sz="2200" b="1" dirty="0" err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products</a:t>
            </a:r>
            <a:r>
              <a:rPr lang="fr" sz="2200" b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* </a:t>
            </a:r>
            <a:r>
              <a:rPr lang="fr" sz="2200" b="1" dirty="0" err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sold</a:t>
            </a:r>
            <a:r>
              <a:rPr lang="fr" sz="2200" b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200" b="1" dirty="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 b="1" dirty="0" err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through</a:t>
            </a:r>
            <a:r>
              <a:rPr lang="fr" sz="2200" b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 sz="2200" b="1" dirty="0" err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Magist</a:t>
            </a:r>
            <a:endParaRPr sz="2200" b="1" dirty="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8"/>
          <p:cNvSpPr txBox="1"/>
          <p:nvPr/>
        </p:nvSpPr>
        <p:spPr>
          <a:xfrm>
            <a:off x="593475" y="4264100"/>
            <a:ext cx="4425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>
                <a:solidFill>
                  <a:srgbClr val="666666"/>
                </a:solidFill>
              </a:rPr>
              <a:t>*Audio, </a:t>
            </a:r>
            <a:r>
              <a:rPr lang="fr" sz="1100" dirty="0" err="1">
                <a:solidFill>
                  <a:srgbClr val="666666"/>
                </a:solidFill>
              </a:rPr>
              <a:t>cine_photo</a:t>
            </a:r>
            <a:r>
              <a:rPr lang="fr" sz="1100" dirty="0">
                <a:solidFill>
                  <a:srgbClr val="666666"/>
                </a:solidFill>
              </a:rPr>
              <a:t>, computers, computers </a:t>
            </a:r>
            <a:r>
              <a:rPr lang="fr" sz="1100" dirty="0" err="1">
                <a:solidFill>
                  <a:srgbClr val="666666"/>
                </a:solidFill>
              </a:rPr>
              <a:t>accessories</a:t>
            </a:r>
            <a:r>
              <a:rPr lang="fr" sz="1100" dirty="0">
                <a:solidFill>
                  <a:srgbClr val="666666"/>
                </a:solidFill>
              </a:rPr>
              <a:t>, </a:t>
            </a:r>
            <a:endParaRPr sz="1100" dirty="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>
                <a:solidFill>
                  <a:srgbClr val="666666"/>
                </a:solidFill>
              </a:rPr>
              <a:t>consoles, </a:t>
            </a:r>
            <a:r>
              <a:rPr lang="fr" sz="1100" dirty="0" err="1">
                <a:solidFill>
                  <a:srgbClr val="666666"/>
                </a:solidFill>
              </a:rPr>
              <a:t>electronics</a:t>
            </a:r>
            <a:r>
              <a:rPr lang="fr" sz="1100" dirty="0">
                <a:solidFill>
                  <a:srgbClr val="666666"/>
                </a:solidFill>
              </a:rPr>
              <a:t>, </a:t>
            </a:r>
            <a:r>
              <a:rPr lang="fr" sz="1100" dirty="0" err="1">
                <a:solidFill>
                  <a:srgbClr val="666666"/>
                </a:solidFill>
              </a:rPr>
              <a:t>pc_gamer</a:t>
            </a:r>
            <a:r>
              <a:rPr lang="fr" sz="1100" dirty="0">
                <a:solidFill>
                  <a:srgbClr val="666666"/>
                </a:solidFill>
              </a:rPr>
              <a:t>, smart watches, phones </a:t>
            </a:r>
            <a:endParaRPr sz="1100" dirty="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9"/>
          <p:cNvPicPr preferRelativeResize="0"/>
          <p:nvPr/>
        </p:nvPicPr>
        <p:blipFill rotWithShape="1">
          <a:blip r:embed="rId3">
            <a:alphaModFix/>
          </a:blip>
          <a:srcRect l="27711" t="20844" r="21591" b="16123"/>
          <a:stretch/>
        </p:blipFill>
        <p:spPr>
          <a:xfrm rot="7578003">
            <a:off x="1920300" y="1898299"/>
            <a:ext cx="1497824" cy="15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9"/>
          <p:cNvSpPr/>
          <p:nvPr/>
        </p:nvSpPr>
        <p:spPr>
          <a:xfrm rot="-3360776">
            <a:off x="3373661" y="2383357"/>
            <a:ext cx="529690" cy="240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9"/>
          <p:cNvSpPr/>
          <p:nvPr/>
        </p:nvSpPr>
        <p:spPr>
          <a:xfrm>
            <a:off x="1558225" y="2686000"/>
            <a:ext cx="349500" cy="240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6" name="Google Shape;186;p29"/>
          <p:cNvPicPr preferRelativeResize="0"/>
          <p:nvPr/>
        </p:nvPicPr>
        <p:blipFill rotWithShape="1">
          <a:blip r:embed="rId4">
            <a:alphaModFix/>
          </a:blip>
          <a:srcRect t="50251" r="15419"/>
          <a:stretch/>
        </p:blipFill>
        <p:spPr>
          <a:xfrm>
            <a:off x="3219950" y="2790300"/>
            <a:ext cx="876175" cy="3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 txBox="1"/>
          <p:nvPr/>
        </p:nvSpPr>
        <p:spPr>
          <a:xfrm>
            <a:off x="642350" y="2655625"/>
            <a:ext cx="132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other products</a:t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9"/>
          <p:cNvSpPr txBox="1"/>
          <p:nvPr/>
        </p:nvSpPr>
        <p:spPr>
          <a:xfrm>
            <a:off x="1008000" y="2344750"/>
            <a:ext cx="611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79%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9"/>
          <p:cNvSpPr txBox="1"/>
          <p:nvPr/>
        </p:nvSpPr>
        <p:spPr>
          <a:xfrm>
            <a:off x="3497150" y="2344775"/>
            <a:ext cx="611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21%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96;p29">
            <a:extLst>
              <a:ext uri="{FF2B5EF4-FFF2-40B4-BE49-F238E27FC236}">
                <a16:creationId xmlns:a16="http://schemas.microsoft.com/office/drawing/2014/main" id="{C42D4720-8176-B389-F530-49707ECCDEFA}"/>
              </a:ext>
            </a:extLst>
          </p:cNvPr>
          <p:cNvSpPr/>
          <p:nvPr/>
        </p:nvSpPr>
        <p:spPr>
          <a:xfrm rot="16200000">
            <a:off x="1895678" y="1350672"/>
            <a:ext cx="4137673" cy="2590605"/>
          </a:xfrm>
          <a:prstGeom prst="triangle">
            <a:avLst>
              <a:gd name="adj" fmla="val 49795"/>
            </a:avLst>
          </a:prstGeom>
          <a:gradFill>
            <a:gsLst>
              <a:gs pos="0">
                <a:srgbClr val="49D4CD"/>
              </a:gs>
              <a:gs pos="100000">
                <a:srgbClr val="FFFFFF">
                  <a:alpha val="0"/>
                  <a:alpha val="1091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9"/>
          <p:cNvSpPr txBox="1"/>
          <p:nvPr/>
        </p:nvSpPr>
        <p:spPr>
          <a:xfrm>
            <a:off x="593475" y="4264100"/>
            <a:ext cx="4425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666666"/>
                </a:solidFill>
              </a:rPr>
              <a:t>*Audio, cine_photo, computers, computers accessories, </a:t>
            </a:r>
            <a:endParaRPr sz="110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666666"/>
                </a:solidFill>
              </a:rPr>
              <a:t>consoles, electronics, pc_gamer, smart watches, phones 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193" name="Google Shape;193;p29"/>
          <p:cNvSpPr/>
          <p:nvPr/>
        </p:nvSpPr>
        <p:spPr>
          <a:xfrm>
            <a:off x="7238600" y="3487875"/>
            <a:ext cx="1062900" cy="17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9"/>
          <p:cNvSpPr txBox="1"/>
          <p:nvPr/>
        </p:nvSpPr>
        <p:spPr>
          <a:xfrm>
            <a:off x="593475" y="443450"/>
            <a:ext cx="43158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Apple-compatible products* sold </a:t>
            </a:r>
            <a:endParaRPr sz="2200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through Magist</a:t>
            </a:r>
            <a:endParaRPr sz="2200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9B465D7-BB79-EF59-59C5-AB3496704EE2}"/>
              </a:ext>
            </a:extLst>
          </p:cNvPr>
          <p:cNvGrpSpPr/>
          <p:nvPr/>
        </p:nvGrpSpPr>
        <p:grpSpPr>
          <a:xfrm>
            <a:off x="5927291" y="1980000"/>
            <a:ext cx="2482063" cy="1619998"/>
            <a:chOff x="5519507" y="1842933"/>
            <a:chExt cx="3134150" cy="1705255"/>
          </a:xfrm>
        </p:grpSpPr>
        <p:pic>
          <p:nvPicPr>
            <p:cNvPr id="191" name="Google Shape;191;p29"/>
            <p:cNvPicPr preferRelativeResize="0"/>
            <p:nvPr/>
          </p:nvPicPr>
          <p:blipFill rotWithShape="1">
            <a:blip r:embed="rId5">
              <a:alphaModFix/>
            </a:blip>
            <a:srcRect l="3260" t="4054" r="15299" b="2740"/>
            <a:stretch/>
          </p:blipFill>
          <p:spPr>
            <a:xfrm rot="5400000">
              <a:off x="6233954" y="1128486"/>
              <a:ext cx="1705255" cy="3134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9BEFF64-6D70-0CCA-5831-30FBE9687523}"/>
                </a:ext>
              </a:extLst>
            </p:cNvPr>
            <p:cNvSpPr/>
            <p:nvPr/>
          </p:nvSpPr>
          <p:spPr>
            <a:xfrm>
              <a:off x="6041292" y="2966576"/>
              <a:ext cx="343908" cy="5212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B0AB47C-F6BA-7AA1-6B0C-E5C723DCD49E}"/>
                </a:ext>
              </a:extLst>
            </p:cNvPr>
            <p:cNvSpPr/>
            <p:nvPr/>
          </p:nvSpPr>
          <p:spPr>
            <a:xfrm>
              <a:off x="7495898" y="2377678"/>
              <a:ext cx="194440" cy="6234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Google Shape;194;p29">
            <a:extLst>
              <a:ext uri="{FF2B5EF4-FFF2-40B4-BE49-F238E27FC236}">
                <a16:creationId xmlns:a16="http://schemas.microsoft.com/office/drawing/2014/main" id="{A47CB80E-C01A-07EC-5B9E-7DA190B9557F}"/>
              </a:ext>
            </a:extLst>
          </p:cNvPr>
          <p:cNvSpPr txBox="1"/>
          <p:nvPr/>
        </p:nvSpPr>
        <p:spPr>
          <a:xfrm>
            <a:off x="5106213" y="2208292"/>
            <a:ext cx="729612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(0,€100)</a:t>
            </a:r>
            <a:endParaRPr sz="1100" dirty="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95;p29">
            <a:extLst>
              <a:ext uri="{FF2B5EF4-FFF2-40B4-BE49-F238E27FC236}">
                <a16:creationId xmlns:a16="http://schemas.microsoft.com/office/drawing/2014/main" id="{5C3DF854-B8C1-5C13-5A35-4BB538103C78}"/>
              </a:ext>
            </a:extLst>
          </p:cNvPr>
          <p:cNvSpPr txBox="1"/>
          <p:nvPr/>
        </p:nvSpPr>
        <p:spPr>
          <a:xfrm>
            <a:off x="5021453" y="2701912"/>
            <a:ext cx="909172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(€100,€540)</a:t>
            </a:r>
            <a:endParaRPr sz="1100" dirty="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97;p29">
            <a:extLst>
              <a:ext uri="{FF2B5EF4-FFF2-40B4-BE49-F238E27FC236}">
                <a16:creationId xmlns:a16="http://schemas.microsoft.com/office/drawing/2014/main" id="{2B85B84F-1CF7-FFB5-9FE8-A76548EA2AA9}"/>
              </a:ext>
            </a:extLst>
          </p:cNvPr>
          <p:cNvSpPr txBox="1"/>
          <p:nvPr/>
        </p:nvSpPr>
        <p:spPr>
          <a:xfrm>
            <a:off x="5147312" y="3238149"/>
            <a:ext cx="634891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&gt;€540</a:t>
            </a:r>
            <a:endParaRPr sz="1100" dirty="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99;p29">
            <a:extLst>
              <a:ext uri="{FF2B5EF4-FFF2-40B4-BE49-F238E27FC236}">
                <a16:creationId xmlns:a16="http://schemas.microsoft.com/office/drawing/2014/main" id="{B94E05D7-ABFF-13D9-7EA7-1227E1B2B9CB}"/>
              </a:ext>
            </a:extLst>
          </p:cNvPr>
          <p:cNvSpPr txBox="1"/>
          <p:nvPr/>
        </p:nvSpPr>
        <p:spPr>
          <a:xfrm>
            <a:off x="5019075" y="2016642"/>
            <a:ext cx="95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Low tech</a:t>
            </a:r>
            <a:endParaRPr dirty="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00;p29">
            <a:extLst>
              <a:ext uri="{FF2B5EF4-FFF2-40B4-BE49-F238E27FC236}">
                <a16:creationId xmlns:a16="http://schemas.microsoft.com/office/drawing/2014/main" id="{9DACE538-B1C9-7F83-7288-2159BE0B4273}"/>
              </a:ext>
            </a:extLst>
          </p:cNvPr>
          <p:cNvSpPr txBox="1"/>
          <p:nvPr/>
        </p:nvSpPr>
        <p:spPr>
          <a:xfrm>
            <a:off x="4984069" y="2502866"/>
            <a:ext cx="95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Med. tech</a:t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01;p29">
            <a:extLst>
              <a:ext uri="{FF2B5EF4-FFF2-40B4-BE49-F238E27FC236}">
                <a16:creationId xmlns:a16="http://schemas.microsoft.com/office/drawing/2014/main" id="{7B576610-65F9-918A-93C3-CEBB5A6EF333}"/>
              </a:ext>
            </a:extLst>
          </p:cNvPr>
          <p:cNvSpPr txBox="1"/>
          <p:nvPr/>
        </p:nvSpPr>
        <p:spPr>
          <a:xfrm>
            <a:off x="5010463" y="3047464"/>
            <a:ext cx="95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High tech</a:t>
            </a:r>
            <a:endParaRPr dirty="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98;p29">
            <a:extLst>
              <a:ext uri="{FF2B5EF4-FFF2-40B4-BE49-F238E27FC236}">
                <a16:creationId xmlns:a16="http://schemas.microsoft.com/office/drawing/2014/main" id="{7E53A9F0-7915-2520-65DE-C9258E2D9554}"/>
              </a:ext>
            </a:extLst>
          </p:cNvPr>
          <p:cNvSpPr txBox="1"/>
          <p:nvPr/>
        </p:nvSpPr>
        <p:spPr>
          <a:xfrm>
            <a:off x="6335445" y="3098558"/>
            <a:ext cx="69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>
                <a:solidFill>
                  <a:srgbClr val="DC776B"/>
                </a:solidFill>
                <a:latin typeface="Calibri"/>
                <a:ea typeface="Calibri"/>
                <a:cs typeface="Calibri"/>
                <a:sym typeface="Calibri"/>
              </a:rPr>
              <a:t>8.8%</a:t>
            </a:r>
            <a:endParaRPr sz="1800" dirty="0">
              <a:solidFill>
                <a:srgbClr val="DC776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02;p29">
            <a:extLst>
              <a:ext uri="{FF2B5EF4-FFF2-40B4-BE49-F238E27FC236}">
                <a16:creationId xmlns:a16="http://schemas.microsoft.com/office/drawing/2014/main" id="{6B699FF8-EBC8-5330-2CE4-385CB6AB8AD7}"/>
              </a:ext>
            </a:extLst>
          </p:cNvPr>
          <p:cNvSpPr txBox="1"/>
          <p:nvPr/>
        </p:nvSpPr>
        <p:spPr>
          <a:xfrm>
            <a:off x="6682695" y="2559080"/>
            <a:ext cx="80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35.5%</a:t>
            </a:r>
            <a:endParaRPr sz="1800" dirty="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03;p29">
            <a:extLst>
              <a:ext uri="{FF2B5EF4-FFF2-40B4-BE49-F238E27FC236}">
                <a16:creationId xmlns:a16="http://schemas.microsoft.com/office/drawing/2014/main" id="{4F3AFE94-AEC5-D7A8-3056-DE272675A6F2}"/>
              </a:ext>
            </a:extLst>
          </p:cNvPr>
          <p:cNvSpPr txBox="1"/>
          <p:nvPr/>
        </p:nvSpPr>
        <p:spPr>
          <a:xfrm>
            <a:off x="7615631" y="2003155"/>
            <a:ext cx="80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55.7%</a:t>
            </a:r>
            <a:endParaRPr sz="1800" dirty="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224;p30">
            <a:extLst>
              <a:ext uri="{FF2B5EF4-FFF2-40B4-BE49-F238E27FC236}">
                <a16:creationId xmlns:a16="http://schemas.microsoft.com/office/drawing/2014/main" id="{EEB68EE7-15BD-2377-3FAC-C24668922A42}"/>
              </a:ext>
            </a:extLst>
          </p:cNvPr>
          <p:cNvSpPr txBox="1"/>
          <p:nvPr/>
        </p:nvSpPr>
        <p:spPr>
          <a:xfrm>
            <a:off x="4906816" y="3947539"/>
            <a:ext cx="370950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b="1" dirty="0">
                <a:solidFill>
                  <a:srgbClr val="E25759"/>
                </a:solidFill>
              </a:rPr>
              <a:t>High-tech</a:t>
            </a:r>
            <a:r>
              <a:rPr lang="en-AU" sz="1600" dirty="0">
                <a:solidFill>
                  <a:srgbClr val="666666"/>
                </a:solidFill>
              </a:rPr>
              <a:t> sellers are </a:t>
            </a:r>
            <a:r>
              <a:rPr lang="en-AU" sz="1600" b="1" dirty="0">
                <a:solidFill>
                  <a:srgbClr val="E25759"/>
                </a:solidFill>
              </a:rPr>
              <a:t>only</a:t>
            </a:r>
            <a:r>
              <a:rPr lang="en-AU" sz="1600" dirty="0">
                <a:solidFill>
                  <a:srgbClr val="666666"/>
                </a:solidFill>
              </a:rPr>
              <a:t> the ~</a:t>
            </a:r>
            <a:r>
              <a:rPr lang="en-AU" sz="1600" b="1" dirty="0">
                <a:solidFill>
                  <a:srgbClr val="E25759"/>
                </a:solidFill>
              </a:rPr>
              <a:t>9%</a:t>
            </a:r>
          </a:p>
        </p:txBody>
      </p:sp>
    </p:spTree>
    <p:extLst>
      <p:ext uri="{BB962C8B-B14F-4D97-AF65-F5344CB8AC3E}">
        <p14:creationId xmlns:p14="http://schemas.microsoft.com/office/powerpoint/2010/main" val="109262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3" grpId="0" animBg="1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0"/>
          <p:cNvPicPr preferRelativeResize="0"/>
          <p:nvPr/>
        </p:nvPicPr>
        <p:blipFill rotWithShape="1">
          <a:blip r:embed="rId3">
            <a:alphaModFix/>
          </a:blip>
          <a:srcRect l="27711" t="20844" r="21591" b="16123"/>
          <a:stretch/>
        </p:blipFill>
        <p:spPr>
          <a:xfrm rot="7578003">
            <a:off x="1920300" y="1898299"/>
            <a:ext cx="1497824" cy="15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0"/>
          <p:cNvSpPr/>
          <p:nvPr/>
        </p:nvSpPr>
        <p:spPr>
          <a:xfrm rot="-3360776">
            <a:off x="3373661" y="2383357"/>
            <a:ext cx="529690" cy="240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0"/>
          <p:cNvSpPr/>
          <p:nvPr/>
        </p:nvSpPr>
        <p:spPr>
          <a:xfrm>
            <a:off x="1558225" y="2686000"/>
            <a:ext cx="349500" cy="240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3" name="Google Shape;213;p30"/>
          <p:cNvPicPr preferRelativeResize="0"/>
          <p:nvPr/>
        </p:nvPicPr>
        <p:blipFill rotWithShape="1">
          <a:blip r:embed="rId4">
            <a:alphaModFix/>
          </a:blip>
          <a:srcRect t="50251" r="15419"/>
          <a:stretch/>
        </p:blipFill>
        <p:spPr>
          <a:xfrm>
            <a:off x="3219950" y="2790300"/>
            <a:ext cx="876175" cy="3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0"/>
          <p:cNvSpPr txBox="1"/>
          <p:nvPr/>
        </p:nvSpPr>
        <p:spPr>
          <a:xfrm>
            <a:off x="642350" y="2655625"/>
            <a:ext cx="132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other products</a:t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30"/>
          <p:cNvSpPr txBox="1"/>
          <p:nvPr/>
        </p:nvSpPr>
        <p:spPr>
          <a:xfrm>
            <a:off x="1008000" y="2344750"/>
            <a:ext cx="611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79%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30"/>
          <p:cNvSpPr txBox="1"/>
          <p:nvPr/>
        </p:nvSpPr>
        <p:spPr>
          <a:xfrm>
            <a:off x="3497150" y="2344775"/>
            <a:ext cx="611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21%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0"/>
          <p:cNvSpPr txBox="1"/>
          <p:nvPr/>
        </p:nvSpPr>
        <p:spPr>
          <a:xfrm>
            <a:off x="593475" y="4264100"/>
            <a:ext cx="4425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666666"/>
                </a:solidFill>
              </a:rPr>
              <a:t>*Audio, cine_photo, computers, computers accessories, </a:t>
            </a:r>
            <a:endParaRPr sz="110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666666"/>
                </a:solidFill>
              </a:rPr>
              <a:t>consoles, electronics, pc_gamer, smart watches, phones </a:t>
            </a:r>
            <a:endParaRPr sz="1100">
              <a:solidFill>
                <a:srgbClr val="666666"/>
              </a:solidFill>
            </a:endParaRPr>
          </a:p>
        </p:txBody>
      </p:sp>
      <p:pic>
        <p:nvPicPr>
          <p:cNvPr id="218" name="Google Shape;21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3987" y="1536363"/>
            <a:ext cx="4283933" cy="2858186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0"/>
          <p:cNvSpPr txBox="1"/>
          <p:nvPr/>
        </p:nvSpPr>
        <p:spPr>
          <a:xfrm>
            <a:off x="5840650" y="3401075"/>
            <a:ext cx="2608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666666"/>
                </a:solidFill>
              </a:rPr>
              <a:t>April 2017 - March 2018</a:t>
            </a:r>
            <a:endParaRPr sz="1200">
              <a:solidFill>
                <a:srgbClr val="666666"/>
              </a:solidFill>
            </a:endParaRPr>
          </a:p>
        </p:txBody>
      </p:sp>
      <p:cxnSp>
        <p:nvCxnSpPr>
          <p:cNvPr id="220" name="Google Shape;220;p30"/>
          <p:cNvCxnSpPr/>
          <p:nvPr/>
        </p:nvCxnSpPr>
        <p:spPr>
          <a:xfrm>
            <a:off x="5525688" y="2124625"/>
            <a:ext cx="424800" cy="531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21" name="Google Shape;221;p30"/>
          <p:cNvSpPr txBox="1"/>
          <p:nvPr/>
        </p:nvSpPr>
        <p:spPr>
          <a:xfrm>
            <a:off x="7592113" y="808550"/>
            <a:ext cx="143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total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22" name="Google Shape;222;p30"/>
          <p:cNvSpPr txBox="1"/>
          <p:nvPr/>
        </p:nvSpPr>
        <p:spPr>
          <a:xfrm>
            <a:off x="7592113" y="953000"/>
            <a:ext cx="92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revenue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223" name="Google Shape;223;p30"/>
          <p:cNvCxnSpPr/>
          <p:nvPr/>
        </p:nvCxnSpPr>
        <p:spPr>
          <a:xfrm flipH="1">
            <a:off x="7518375" y="1299475"/>
            <a:ext cx="264900" cy="583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24" name="Google Shape;224;p30"/>
          <p:cNvSpPr txBox="1"/>
          <p:nvPr/>
        </p:nvSpPr>
        <p:spPr>
          <a:xfrm>
            <a:off x="4914000" y="3967700"/>
            <a:ext cx="3709500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dirty="0" err="1">
                <a:solidFill>
                  <a:srgbClr val="666666"/>
                </a:solidFill>
              </a:rPr>
              <a:t>Despite</a:t>
            </a:r>
            <a:r>
              <a:rPr lang="fr" sz="1600" dirty="0">
                <a:solidFill>
                  <a:srgbClr val="666666"/>
                </a:solidFill>
              </a:rPr>
              <a:t> </a:t>
            </a:r>
            <a:r>
              <a:rPr lang="fr" sz="1600" dirty="0" err="1">
                <a:solidFill>
                  <a:srgbClr val="00D9CE"/>
                </a:solidFill>
              </a:rPr>
              <a:t>apple</a:t>
            </a:r>
            <a:r>
              <a:rPr lang="fr" sz="1600" dirty="0">
                <a:solidFill>
                  <a:srgbClr val="666666"/>
                </a:solidFill>
              </a:rPr>
              <a:t>-compatible </a:t>
            </a:r>
            <a:r>
              <a:rPr lang="fr" sz="1600" dirty="0" err="1">
                <a:solidFill>
                  <a:srgbClr val="00D9CE"/>
                </a:solidFill>
              </a:rPr>
              <a:t>products</a:t>
            </a:r>
            <a:r>
              <a:rPr lang="fr" sz="1600" dirty="0">
                <a:solidFill>
                  <a:srgbClr val="666666"/>
                </a:solidFill>
              </a:rPr>
              <a:t> are the 21%, </a:t>
            </a:r>
            <a:r>
              <a:rPr lang="fr" sz="1600" dirty="0" err="1">
                <a:solidFill>
                  <a:srgbClr val="666666"/>
                </a:solidFill>
              </a:rPr>
              <a:t>they</a:t>
            </a:r>
            <a:r>
              <a:rPr lang="fr" sz="1600" dirty="0">
                <a:solidFill>
                  <a:srgbClr val="666666"/>
                </a:solidFill>
              </a:rPr>
              <a:t> </a:t>
            </a:r>
            <a:r>
              <a:rPr lang="fr" sz="1600" dirty="0" err="1">
                <a:solidFill>
                  <a:srgbClr val="666666"/>
                </a:solidFill>
              </a:rPr>
              <a:t>constitute</a:t>
            </a:r>
            <a:r>
              <a:rPr lang="fr" sz="1600" dirty="0">
                <a:solidFill>
                  <a:srgbClr val="666666"/>
                </a:solidFill>
              </a:rPr>
              <a:t> </a:t>
            </a:r>
            <a:r>
              <a:rPr lang="fr" sz="1600" dirty="0" err="1">
                <a:solidFill>
                  <a:srgbClr val="666666"/>
                </a:solidFill>
              </a:rPr>
              <a:t>almost</a:t>
            </a:r>
            <a:r>
              <a:rPr lang="fr" sz="1600" dirty="0">
                <a:solidFill>
                  <a:srgbClr val="666666"/>
                </a:solidFill>
              </a:rPr>
              <a:t> the </a:t>
            </a:r>
            <a:r>
              <a:rPr lang="fr" sz="1600" dirty="0">
                <a:solidFill>
                  <a:srgbClr val="00D9CE"/>
                </a:solidFill>
              </a:rPr>
              <a:t>30% </a:t>
            </a:r>
            <a:r>
              <a:rPr lang="fr" sz="1600" dirty="0">
                <a:solidFill>
                  <a:srgbClr val="666666"/>
                </a:solidFill>
              </a:rPr>
              <a:t>of the </a:t>
            </a:r>
            <a:r>
              <a:rPr lang="fr" sz="1600" dirty="0">
                <a:solidFill>
                  <a:srgbClr val="00D9CE"/>
                </a:solidFill>
              </a:rPr>
              <a:t>total revenue</a:t>
            </a:r>
            <a:endParaRPr sz="1600" dirty="0">
              <a:solidFill>
                <a:srgbClr val="00D9CE"/>
              </a:solidFill>
            </a:endParaRPr>
          </a:p>
        </p:txBody>
      </p:sp>
      <p:sp>
        <p:nvSpPr>
          <p:cNvPr id="225" name="Google Shape;225;p30"/>
          <p:cNvSpPr txBox="1"/>
          <p:nvPr/>
        </p:nvSpPr>
        <p:spPr>
          <a:xfrm>
            <a:off x="593475" y="443450"/>
            <a:ext cx="43158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Apple-compatible products* sold </a:t>
            </a:r>
            <a:endParaRPr sz="2200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through Magist</a:t>
            </a:r>
            <a:endParaRPr sz="2200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0"/>
          <p:cNvSpPr/>
          <p:nvPr/>
        </p:nvSpPr>
        <p:spPr>
          <a:xfrm>
            <a:off x="353775" y="292550"/>
            <a:ext cx="4218300" cy="4633200"/>
          </a:xfrm>
          <a:prstGeom prst="rect">
            <a:avLst/>
          </a:prstGeom>
          <a:solidFill>
            <a:srgbClr val="FFFFFF">
              <a:alpha val="559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7" name="Google Shape;227;p30"/>
          <p:cNvPicPr preferRelativeResize="0"/>
          <p:nvPr/>
        </p:nvPicPr>
        <p:blipFill rotWithShape="1">
          <a:blip r:embed="rId4">
            <a:alphaModFix/>
          </a:blip>
          <a:srcRect t="50251" r="15419"/>
          <a:stretch/>
        </p:blipFill>
        <p:spPr>
          <a:xfrm>
            <a:off x="4465388" y="1730300"/>
            <a:ext cx="876175" cy="3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0"/>
          <p:cNvSpPr txBox="1"/>
          <p:nvPr/>
        </p:nvSpPr>
        <p:spPr>
          <a:xfrm>
            <a:off x="5071988" y="1643700"/>
            <a:ext cx="143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sellers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29" name="Google Shape;229;p30"/>
          <p:cNvSpPr txBox="1"/>
          <p:nvPr/>
        </p:nvSpPr>
        <p:spPr>
          <a:xfrm>
            <a:off x="5071988" y="1816500"/>
            <a:ext cx="92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revenue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/>
          <p:nvPr/>
        </p:nvSpPr>
        <p:spPr>
          <a:xfrm rot="-3360776">
            <a:off x="3373661" y="2383357"/>
            <a:ext cx="529690" cy="240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5" name="Google Shape;23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3987" y="1536363"/>
            <a:ext cx="4283933" cy="2858186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1"/>
          <p:cNvSpPr txBox="1"/>
          <p:nvPr/>
        </p:nvSpPr>
        <p:spPr>
          <a:xfrm>
            <a:off x="5840650" y="3401075"/>
            <a:ext cx="2608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666666"/>
                </a:solidFill>
              </a:rPr>
              <a:t>April 2017 - March 2018</a:t>
            </a:r>
            <a:endParaRPr sz="1200">
              <a:solidFill>
                <a:srgbClr val="666666"/>
              </a:solidFill>
            </a:endParaRPr>
          </a:p>
        </p:txBody>
      </p:sp>
      <p:cxnSp>
        <p:nvCxnSpPr>
          <p:cNvPr id="237" name="Google Shape;237;p31"/>
          <p:cNvCxnSpPr/>
          <p:nvPr/>
        </p:nvCxnSpPr>
        <p:spPr>
          <a:xfrm>
            <a:off x="5525688" y="2124625"/>
            <a:ext cx="424800" cy="531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38" name="Google Shape;238;p31"/>
          <p:cNvSpPr txBox="1"/>
          <p:nvPr/>
        </p:nvSpPr>
        <p:spPr>
          <a:xfrm>
            <a:off x="7592113" y="808550"/>
            <a:ext cx="143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total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39" name="Google Shape;239;p31"/>
          <p:cNvSpPr txBox="1"/>
          <p:nvPr/>
        </p:nvSpPr>
        <p:spPr>
          <a:xfrm>
            <a:off x="7592113" y="953000"/>
            <a:ext cx="92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revenue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240" name="Google Shape;240;p31"/>
          <p:cNvCxnSpPr/>
          <p:nvPr/>
        </p:nvCxnSpPr>
        <p:spPr>
          <a:xfrm flipH="1">
            <a:off x="7518375" y="1299475"/>
            <a:ext cx="264900" cy="583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41" name="Google Shape;241;p31"/>
          <p:cNvSpPr txBox="1"/>
          <p:nvPr/>
        </p:nvSpPr>
        <p:spPr>
          <a:xfrm>
            <a:off x="593475" y="443450"/>
            <a:ext cx="4315800" cy="10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Top apple-compatible products sellers</a:t>
            </a:r>
            <a:endParaRPr sz="2200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600">
                <a:solidFill>
                  <a:srgbClr val="333333"/>
                </a:solidFill>
              </a:rPr>
              <a:t>April 2017 - March 2018</a:t>
            </a:r>
            <a:endParaRPr sz="2200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31"/>
          <p:cNvPicPr preferRelativeResize="0"/>
          <p:nvPr/>
        </p:nvPicPr>
        <p:blipFill rotWithShape="1">
          <a:blip r:embed="rId4">
            <a:alphaModFix/>
          </a:blip>
          <a:srcRect t="50251" r="15419"/>
          <a:stretch/>
        </p:blipFill>
        <p:spPr>
          <a:xfrm>
            <a:off x="4465388" y="1730300"/>
            <a:ext cx="876175" cy="3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1"/>
          <p:cNvSpPr txBox="1"/>
          <p:nvPr/>
        </p:nvSpPr>
        <p:spPr>
          <a:xfrm>
            <a:off x="5071988" y="1643700"/>
            <a:ext cx="143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sellers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244" name="Google Shape;244;p31"/>
          <p:cNvPicPr preferRelativeResize="0"/>
          <p:nvPr/>
        </p:nvPicPr>
        <p:blipFill rotWithShape="1">
          <a:blip r:embed="rId5">
            <a:alphaModFix/>
          </a:blip>
          <a:srcRect b="18093"/>
          <a:stretch/>
        </p:blipFill>
        <p:spPr>
          <a:xfrm>
            <a:off x="992875" y="1730300"/>
            <a:ext cx="3258851" cy="193690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1"/>
          <p:cNvSpPr txBox="1"/>
          <p:nvPr/>
        </p:nvSpPr>
        <p:spPr>
          <a:xfrm>
            <a:off x="5071988" y="1816500"/>
            <a:ext cx="92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revenue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46" name="Google Shape;246;p31"/>
          <p:cNvSpPr txBox="1"/>
          <p:nvPr/>
        </p:nvSpPr>
        <p:spPr>
          <a:xfrm>
            <a:off x="450175" y="1764000"/>
            <a:ext cx="606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seller 1</a:t>
            </a:r>
            <a:endParaRPr sz="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1"/>
          <p:cNvSpPr txBox="1"/>
          <p:nvPr/>
        </p:nvSpPr>
        <p:spPr>
          <a:xfrm>
            <a:off x="450000" y="2142000"/>
            <a:ext cx="606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seller 2</a:t>
            </a:r>
            <a:endParaRPr sz="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1"/>
          <p:cNvSpPr txBox="1"/>
          <p:nvPr/>
        </p:nvSpPr>
        <p:spPr>
          <a:xfrm>
            <a:off x="450000" y="2545200"/>
            <a:ext cx="606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seller 3</a:t>
            </a:r>
            <a:endParaRPr sz="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31"/>
          <p:cNvSpPr txBox="1"/>
          <p:nvPr/>
        </p:nvSpPr>
        <p:spPr>
          <a:xfrm>
            <a:off x="450175" y="2970000"/>
            <a:ext cx="606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seller 4</a:t>
            </a:r>
            <a:endParaRPr sz="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31"/>
          <p:cNvSpPr txBox="1"/>
          <p:nvPr/>
        </p:nvSpPr>
        <p:spPr>
          <a:xfrm>
            <a:off x="450000" y="3362400"/>
            <a:ext cx="606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seller 5</a:t>
            </a:r>
            <a:endParaRPr sz="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31"/>
          <p:cNvSpPr txBox="1"/>
          <p:nvPr/>
        </p:nvSpPr>
        <p:spPr>
          <a:xfrm>
            <a:off x="1232775" y="3344100"/>
            <a:ext cx="606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€43k</a:t>
            </a:r>
            <a:endParaRPr sz="9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31"/>
          <p:cNvSpPr txBox="1"/>
          <p:nvPr/>
        </p:nvSpPr>
        <p:spPr>
          <a:xfrm>
            <a:off x="2411550" y="2940750"/>
            <a:ext cx="606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€114k</a:t>
            </a:r>
            <a:endParaRPr sz="9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31"/>
          <p:cNvSpPr txBox="1"/>
          <p:nvPr/>
        </p:nvSpPr>
        <p:spPr>
          <a:xfrm>
            <a:off x="2761000" y="2537550"/>
            <a:ext cx="606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€133k</a:t>
            </a:r>
            <a:endParaRPr sz="9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1"/>
          <p:cNvSpPr txBox="1"/>
          <p:nvPr/>
        </p:nvSpPr>
        <p:spPr>
          <a:xfrm>
            <a:off x="2761000" y="2149200"/>
            <a:ext cx="606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€134k</a:t>
            </a:r>
            <a:endParaRPr sz="9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1"/>
          <p:cNvSpPr txBox="1"/>
          <p:nvPr/>
        </p:nvSpPr>
        <p:spPr>
          <a:xfrm>
            <a:off x="3390850" y="1717800"/>
            <a:ext cx="76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DC776B"/>
                </a:solidFill>
                <a:latin typeface="Calibri"/>
                <a:ea typeface="Calibri"/>
                <a:cs typeface="Calibri"/>
                <a:sym typeface="Calibri"/>
              </a:rPr>
              <a:t>€178k</a:t>
            </a:r>
            <a:endParaRPr b="1">
              <a:solidFill>
                <a:srgbClr val="DC776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31"/>
          <p:cNvSpPr txBox="1"/>
          <p:nvPr/>
        </p:nvSpPr>
        <p:spPr>
          <a:xfrm>
            <a:off x="4914000" y="3967700"/>
            <a:ext cx="37095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666666"/>
                </a:solidFill>
              </a:rPr>
              <a:t>Despite </a:t>
            </a:r>
            <a:r>
              <a:rPr lang="fr" sz="1600">
                <a:solidFill>
                  <a:srgbClr val="00C2CB"/>
                </a:solidFill>
              </a:rPr>
              <a:t>apple</a:t>
            </a:r>
            <a:r>
              <a:rPr lang="fr" sz="1600">
                <a:solidFill>
                  <a:srgbClr val="666666"/>
                </a:solidFill>
              </a:rPr>
              <a:t>-compatible </a:t>
            </a:r>
            <a:r>
              <a:rPr lang="fr" sz="1600">
                <a:solidFill>
                  <a:srgbClr val="00C2CB"/>
                </a:solidFill>
              </a:rPr>
              <a:t>products</a:t>
            </a:r>
            <a:r>
              <a:rPr lang="fr" sz="1600">
                <a:solidFill>
                  <a:srgbClr val="666666"/>
                </a:solidFill>
              </a:rPr>
              <a:t> are the 21%, they constitute almost the </a:t>
            </a:r>
            <a:r>
              <a:rPr lang="fr" sz="1600">
                <a:solidFill>
                  <a:srgbClr val="00C2CB"/>
                </a:solidFill>
              </a:rPr>
              <a:t>30%</a:t>
            </a:r>
            <a:r>
              <a:rPr lang="fr" sz="1600">
                <a:solidFill>
                  <a:srgbClr val="666666"/>
                </a:solidFill>
              </a:rPr>
              <a:t> of the </a:t>
            </a:r>
            <a:r>
              <a:rPr lang="fr" sz="1600">
                <a:solidFill>
                  <a:srgbClr val="00C2CB"/>
                </a:solidFill>
              </a:rPr>
              <a:t>total revenue</a:t>
            </a:r>
            <a:endParaRPr sz="1600">
              <a:solidFill>
                <a:srgbClr val="00C2CB"/>
              </a:solidFill>
            </a:endParaRPr>
          </a:p>
        </p:txBody>
      </p:sp>
      <p:sp>
        <p:nvSpPr>
          <p:cNvPr id="257" name="Google Shape;257;p31"/>
          <p:cNvSpPr/>
          <p:nvPr/>
        </p:nvSpPr>
        <p:spPr>
          <a:xfrm>
            <a:off x="4812325" y="255150"/>
            <a:ext cx="4218300" cy="463320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1"/>
          <p:cNvSpPr txBox="1"/>
          <p:nvPr/>
        </p:nvSpPr>
        <p:spPr>
          <a:xfrm>
            <a:off x="593475" y="3881600"/>
            <a:ext cx="4478400" cy="92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dirty="0">
                <a:solidFill>
                  <a:srgbClr val="666666"/>
                </a:solidFill>
              </a:rPr>
              <a:t>The </a:t>
            </a:r>
            <a:r>
              <a:rPr lang="fr" sz="1600" b="1" dirty="0" err="1">
                <a:solidFill>
                  <a:srgbClr val="DC776B"/>
                </a:solidFill>
              </a:rPr>
              <a:t>highest</a:t>
            </a:r>
            <a:r>
              <a:rPr lang="fr" sz="1600" b="1" dirty="0">
                <a:solidFill>
                  <a:srgbClr val="DC776B"/>
                </a:solidFill>
              </a:rPr>
              <a:t> revenue</a:t>
            </a:r>
            <a:r>
              <a:rPr lang="fr" sz="1600" dirty="0">
                <a:solidFill>
                  <a:srgbClr val="666666"/>
                </a:solidFill>
              </a:rPr>
              <a:t> of a tech seller on </a:t>
            </a:r>
            <a:r>
              <a:rPr lang="fr" sz="1600" b="1" dirty="0" err="1">
                <a:solidFill>
                  <a:srgbClr val="DC776B"/>
                </a:solidFill>
              </a:rPr>
              <a:t>Magist</a:t>
            </a:r>
            <a:r>
              <a:rPr lang="fr" sz="1600" dirty="0">
                <a:solidFill>
                  <a:srgbClr val="666666"/>
                </a:solidFill>
              </a:rPr>
              <a:t> </a:t>
            </a:r>
            <a:r>
              <a:rPr lang="fr" sz="1600" dirty="0" err="1">
                <a:solidFill>
                  <a:srgbClr val="666666"/>
                </a:solidFill>
              </a:rPr>
              <a:t>is</a:t>
            </a:r>
            <a:r>
              <a:rPr lang="fr" sz="1600" dirty="0">
                <a:solidFill>
                  <a:srgbClr val="666666"/>
                </a:solidFill>
              </a:rPr>
              <a:t>  </a:t>
            </a:r>
            <a:r>
              <a:rPr lang="fr" sz="1600" b="1" dirty="0">
                <a:solidFill>
                  <a:srgbClr val="DC776B"/>
                </a:solidFill>
              </a:rPr>
              <a:t>€178K</a:t>
            </a:r>
            <a:r>
              <a:rPr lang="fr" sz="1600" dirty="0">
                <a:solidFill>
                  <a:srgbClr val="666666"/>
                </a:solidFill>
              </a:rPr>
              <a:t>.</a:t>
            </a:r>
            <a:r>
              <a:rPr lang="fr" sz="1600" dirty="0">
                <a:solidFill>
                  <a:srgbClr val="DC776B"/>
                </a:solidFill>
              </a:rPr>
              <a:t> </a:t>
            </a:r>
            <a:r>
              <a:rPr lang="fr" sz="1600" dirty="0">
                <a:solidFill>
                  <a:srgbClr val="666666"/>
                </a:solidFill>
              </a:rPr>
              <a:t>In the </a:t>
            </a:r>
            <a:r>
              <a:rPr lang="fr" sz="1600" dirty="0" err="1">
                <a:solidFill>
                  <a:srgbClr val="666666"/>
                </a:solidFill>
              </a:rPr>
              <a:t>same</a:t>
            </a:r>
            <a:r>
              <a:rPr lang="fr" sz="1600" dirty="0">
                <a:solidFill>
                  <a:srgbClr val="666666"/>
                </a:solidFill>
              </a:rPr>
              <a:t> </a:t>
            </a:r>
            <a:r>
              <a:rPr lang="fr" sz="1600" dirty="0" err="1">
                <a:solidFill>
                  <a:srgbClr val="666666"/>
                </a:solidFill>
              </a:rPr>
              <a:t>period</a:t>
            </a:r>
            <a:r>
              <a:rPr lang="fr" sz="1600" dirty="0">
                <a:solidFill>
                  <a:srgbClr val="666666"/>
                </a:solidFill>
              </a:rPr>
              <a:t> </a:t>
            </a:r>
            <a:r>
              <a:rPr lang="fr" sz="1600" b="1" dirty="0" err="1">
                <a:solidFill>
                  <a:srgbClr val="DC776B"/>
                </a:solidFill>
              </a:rPr>
              <a:t>Eniac</a:t>
            </a:r>
            <a:r>
              <a:rPr lang="fr" sz="1600" dirty="0" err="1">
                <a:solidFill>
                  <a:srgbClr val="666666"/>
                </a:solidFill>
              </a:rPr>
              <a:t>’s</a:t>
            </a:r>
            <a:r>
              <a:rPr lang="fr" sz="1600" dirty="0">
                <a:solidFill>
                  <a:srgbClr val="666666"/>
                </a:solidFill>
              </a:rPr>
              <a:t> revenue </a:t>
            </a:r>
            <a:r>
              <a:rPr lang="fr" sz="1600" dirty="0" err="1">
                <a:solidFill>
                  <a:srgbClr val="666666"/>
                </a:solidFill>
              </a:rPr>
              <a:t>was</a:t>
            </a:r>
            <a:r>
              <a:rPr lang="fr" sz="1600" dirty="0">
                <a:solidFill>
                  <a:srgbClr val="666666"/>
                </a:solidFill>
              </a:rPr>
              <a:t> </a:t>
            </a:r>
            <a:r>
              <a:rPr lang="fr" sz="1600" b="1" dirty="0">
                <a:solidFill>
                  <a:srgbClr val="DC776B"/>
                </a:solidFill>
              </a:rPr>
              <a:t>€14M</a:t>
            </a:r>
            <a:endParaRPr sz="1700" b="1" dirty="0">
              <a:solidFill>
                <a:srgbClr val="DC776B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/>
        </p:nvSpPr>
        <p:spPr>
          <a:xfrm>
            <a:off x="224425" y="1158250"/>
            <a:ext cx="4563900" cy="14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9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Strategic recommendation</a:t>
            </a:r>
            <a:endParaRPr sz="39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52" name="Google Shape;152;p26"/>
          <p:cNvPicPr preferRelativeResize="0"/>
          <p:nvPr/>
        </p:nvPicPr>
        <p:blipFill rotWithShape="1">
          <a:blip r:embed="rId3">
            <a:alphaModFix amt="34000"/>
          </a:blip>
          <a:srcRect l="1405" t="1528" r="2329" b="1712"/>
          <a:stretch/>
        </p:blipFill>
        <p:spPr>
          <a:xfrm>
            <a:off x="-992789" y="40000"/>
            <a:ext cx="613358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9BE3A7A-946B-4DB0-9383-AA9EB3B8E88A}"/>
              </a:ext>
            </a:extLst>
          </p:cNvPr>
          <p:cNvSpPr/>
          <p:nvPr/>
        </p:nvSpPr>
        <p:spPr>
          <a:xfrm>
            <a:off x="993326" y="1465873"/>
            <a:ext cx="7157348" cy="2211753"/>
          </a:xfrm>
          <a:prstGeom prst="roundRect">
            <a:avLst/>
          </a:prstGeom>
          <a:solidFill>
            <a:schemeClr val="bg1">
              <a:alpha val="404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Magist service assessment</a:t>
            </a:r>
          </a:p>
        </p:txBody>
      </p:sp>
    </p:spTree>
    <p:extLst>
      <p:ext uri="{BB962C8B-B14F-4D97-AF65-F5344CB8AC3E}">
        <p14:creationId xmlns:p14="http://schemas.microsoft.com/office/powerpoint/2010/main" val="162101688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1556</Words>
  <Application>Microsoft Macintosh PowerPoint</Application>
  <PresentationFormat>On-screen Show (16:9)</PresentationFormat>
  <Paragraphs>270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Montserrat</vt:lpstr>
      <vt:lpstr>Noto Sans</vt:lpstr>
      <vt:lpstr>Arial</vt:lpstr>
      <vt:lpstr>Calibri</vt:lpstr>
      <vt:lpstr>Roboto</vt:lpstr>
      <vt:lpstr>Simple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Inkof, Gian Andrea (TKM)</cp:lastModifiedBy>
  <cp:revision>6</cp:revision>
  <dcterms:modified xsi:type="dcterms:W3CDTF">2023-06-05T19:15:29Z</dcterms:modified>
</cp:coreProperties>
</file>